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66" r:id="rId2"/>
    <p:sldId id="27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35" r:id="rId11"/>
    <p:sldId id="336" r:id="rId12"/>
    <p:sldId id="339" r:id="rId13"/>
    <p:sldId id="338" r:id="rId14"/>
    <p:sldId id="340" r:id="rId15"/>
    <p:sldId id="337" r:id="rId16"/>
    <p:sldId id="271" r:id="rId17"/>
    <p:sldId id="324" r:id="rId18"/>
    <p:sldId id="325" r:id="rId19"/>
    <p:sldId id="333" r:id="rId20"/>
    <p:sldId id="327" r:id="rId21"/>
    <p:sldId id="328" r:id="rId22"/>
    <p:sldId id="329" r:id="rId23"/>
    <p:sldId id="330" r:id="rId24"/>
    <p:sldId id="331" r:id="rId25"/>
    <p:sldId id="332" r:id="rId26"/>
    <p:sldId id="290" r:id="rId27"/>
    <p:sldId id="31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BF505F-AAB9-42F7-9D85-4A3E529C61A6}">
          <p14:sldIdLst>
            <p14:sldId id="266"/>
            <p14:sldId id="276"/>
            <p14:sldId id="317"/>
            <p14:sldId id="318"/>
            <p14:sldId id="319"/>
            <p14:sldId id="320"/>
            <p14:sldId id="321"/>
            <p14:sldId id="322"/>
            <p14:sldId id="323"/>
            <p14:sldId id="335"/>
            <p14:sldId id="336"/>
            <p14:sldId id="339"/>
            <p14:sldId id="338"/>
            <p14:sldId id="340"/>
            <p14:sldId id="337"/>
            <p14:sldId id="271"/>
          </p14:sldIdLst>
        </p14:section>
        <p14:section name="Supplementary Information" id="{24169344-80AD-41FA-992A-E8DEED2F4B8F}">
          <p14:sldIdLst>
            <p14:sldId id="324"/>
            <p14:sldId id="325"/>
            <p14:sldId id="333"/>
            <p14:sldId id="327"/>
            <p14:sldId id="328"/>
            <p14:sldId id="329"/>
            <p14:sldId id="330"/>
            <p14:sldId id="331"/>
            <p14:sldId id="332"/>
            <p14:sldId id="290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EE2"/>
    <a:srgbClr val="00C800"/>
    <a:srgbClr val="09FF09"/>
    <a:srgbClr val="66FF66"/>
    <a:srgbClr val="E58103"/>
    <a:srgbClr val="E2EFDA"/>
    <a:srgbClr val="FFFFFF"/>
    <a:srgbClr val="0C26FE"/>
    <a:srgbClr val="008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6D1F2-A8BD-4257-89D7-3A138292D58E}" v="167" dt="2021-09-08T16:03:50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3" autoAdjust="0"/>
  </p:normalViewPr>
  <p:slideViewPr>
    <p:cSldViewPr snapToGrid="0">
      <p:cViewPr varScale="1">
        <p:scale>
          <a:sx n="75" d="100"/>
          <a:sy n="75" d="100"/>
        </p:scale>
        <p:origin x="67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, Seongbin" userId="544b9413-be9f-46c0-a7bf-9f90ea717985" providerId="ADAL" clId="{1186D1F2-A8BD-4257-89D7-3A138292D58E}"/>
    <pc:docChg chg="undo custSel addSld delSld modSld addSection delSection modSection">
      <pc:chgData name="Ga, Seongbin" userId="544b9413-be9f-46c0-a7bf-9f90ea717985" providerId="ADAL" clId="{1186D1F2-A8BD-4257-89D7-3A138292D58E}" dt="2021-09-08T16:03:50.841" v="167" actId="20577"/>
      <pc:docMkLst>
        <pc:docMk/>
      </pc:docMkLst>
      <pc:sldChg chg="add del">
        <pc:chgData name="Ga, Seongbin" userId="544b9413-be9f-46c0-a7bf-9f90ea717985" providerId="ADAL" clId="{1186D1F2-A8BD-4257-89D7-3A138292D58E}" dt="2021-09-08T15:34:40.941" v="1" actId="47"/>
        <pc:sldMkLst>
          <pc:docMk/>
          <pc:sldMk cId="192747735" sldId="290"/>
        </pc:sldMkLst>
      </pc:sldChg>
      <pc:sldChg chg="add del">
        <pc:chgData name="Ga, Seongbin" userId="544b9413-be9f-46c0-a7bf-9f90ea717985" providerId="ADAL" clId="{1186D1F2-A8BD-4257-89D7-3A138292D58E}" dt="2021-09-08T15:34:40.941" v="1" actId="47"/>
        <pc:sldMkLst>
          <pc:docMk/>
          <pc:sldMk cId="210812814" sldId="316"/>
        </pc:sldMkLst>
      </pc:sldChg>
      <pc:sldChg chg="modSp">
        <pc:chgData name="Ga, Seongbin" userId="544b9413-be9f-46c0-a7bf-9f90ea717985" providerId="ADAL" clId="{1186D1F2-A8BD-4257-89D7-3A138292D58E}" dt="2021-09-08T16:03:50.841" v="167" actId="20577"/>
        <pc:sldMkLst>
          <pc:docMk/>
          <pc:sldMk cId="3682537487" sldId="323"/>
        </pc:sldMkLst>
        <pc:spChg chg="mod">
          <ac:chgData name="Ga, Seongbin" userId="544b9413-be9f-46c0-a7bf-9f90ea717985" providerId="ADAL" clId="{1186D1F2-A8BD-4257-89D7-3A138292D58E}" dt="2021-09-08T16:03:50.841" v="167" actId="20577"/>
          <ac:spMkLst>
            <pc:docMk/>
            <pc:sldMk cId="3682537487" sldId="323"/>
            <ac:spMk id="55" creationId="{6972A548-D44E-4356-9C1B-0E5873010C4E}"/>
          </ac:spMkLst>
        </pc:spChg>
      </pc:sldChg>
      <pc:sldChg chg="add del">
        <pc:chgData name="Ga, Seongbin" userId="544b9413-be9f-46c0-a7bf-9f90ea717985" providerId="ADAL" clId="{1186D1F2-A8BD-4257-89D7-3A138292D58E}" dt="2021-09-08T15:34:40.941" v="1" actId="47"/>
        <pc:sldMkLst>
          <pc:docMk/>
          <pc:sldMk cId="3938611504" sldId="324"/>
        </pc:sldMkLst>
      </pc:sldChg>
      <pc:sldChg chg="add del">
        <pc:chgData name="Ga, Seongbin" userId="544b9413-be9f-46c0-a7bf-9f90ea717985" providerId="ADAL" clId="{1186D1F2-A8BD-4257-89D7-3A138292D58E}" dt="2021-09-08T15:34:40.941" v="1" actId="47"/>
        <pc:sldMkLst>
          <pc:docMk/>
          <pc:sldMk cId="2389907191" sldId="325"/>
        </pc:sldMkLst>
      </pc:sldChg>
      <pc:sldChg chg="add del">
        <pc:chgData name="Ga, Seongbin" userId="544b9413-be9f-46c0-a7bf-9f90ea717985" providerId="ADAL" clId="{1186D1F2-A8BD-4257-89D7-3A138292D58E}" dt="2021-09-08T15:34:40.941" v="1" actId="47"/>
        <pc:sldMkLst>
          <pc:docMk/>
          <pc:sldMk cId="333038292" sldId="327"/>
        </pc:sldMkLst>
      </pc:sldChg>
      <pc:sldChg chg="add del">
        <pc:chgData name="Ga, Seongbin" userId="544b9413-be9f-46c0-a7bf-9f90ea717985" providerId="ADAL" clId="{1186D1F2-A8BD-4257-89D7-3A138292D58E}" dt="2021-09-08T15:34:40.941" v="1" actId="47"/>
        <pc:sldMkLst>
          <pc:docMk/>
          <pc:sldMk cId="1168337698" sldId="328"/>
        </pc:sldMkLst>
      </pc:sldChg>
      <pc:sldChg chg="add del">
        <pc:chgData name="Ga, Seongbin" userId="544b9413-be9f-46c0-a7bf-9f90ea717985" providerId="ADAL" clId="{1186D1F2-A8BD-4257-89D7-3A138292D58E}" dt="2021-09-08T15:34:40.941" v="1" actId="47"/>
        <pc:sldMkLst>
          <pc:docMk/>
          <pc:sldMk cId="3510822283" sldId="329"/>
        </pc:sldMkLst>
      </pc:sldChg>
      <pc:sldChg chg="add del">
        <pc:chgData name="Ga, Seongbin" userId="544b9413-be9f-46c0-a7bf-9f90ea717985" providerId="ADAL" clId="{1186D1F2-A8BD-4257-89D7-3A138292D58E}" dt="2021-09-08T15:34:40.941" v="1" actId="47"/>
        <pc:sldMkLst>
          <pc:docMk/>
          <pc:sldMk cId="86842295" sldId="330"/>
        </pc:sldMkLst>
      </pc:sldChg>
      <pc:sldChg chg="add del">
        <pc:chgData name="Ga, Seongbin" userId="544b9413-be9f-46c0-a7bf-9f90ea717985" providerId="ADAL" clId="{1186D1F2-A8BD-4257-89D7-3A138292D58E}" dt="2021-09-08T15:34:40.941" v="1" actId="47"/>
        <pc:sldMkLst>
          <pc:docMk/>
          <pc:sldMk cId="831369272" sldId="331"/>
        </pc:sldMkLst>
      </pc:sldChg>
      <pc:sldChg chg="add del">
        <pc:chgData name="Ga, Seongbin" userId="544b9413-be9f-46c0-a7bf-9f90ea717985" providerId="ADAL" clId="{1186D1F2-A8BD-4257-89D7-3A138292D58E}" dt="2021-09-08T15:34:40.941" v="1" actId="47"/>
        <pc:sldMkLst>
          <pc:docMk/>
          <pc:sldMk cId="844865667" sldId="332"/>
        </pc:sldMkLst>
      </pc:sldChg>
      <pc:sldChg chg="add del">
        <pc:chgData name="Ga, Seongbin" userId="544b9413-be9f-46c0-a7bf-9f90ea717985" providerId="ADAL" clId="{1186D1F2-A8BD-4257-89D7-3A138292D58E}" dt="2021-09-08T15:34:40.941" v="1" actId="47"/>
        <pc:sldMkLst>
          <pc:docMk/>
          <pc:sldMk cId="3545376161" sldId="333"/>
        </pc:sldMkLst>
      </pc:sldChg>
      <pc:sldChg chg="modAnim">
        <pc:chgData name="Ga, Seongbin" userId="544b9413-be9f-46c0-a7bf-9f90ea717985" providerId="ADAL" clId="{1186D1F2-A8BD-4257-89D7-3A138292D58E}" dt="2021-09-08T15:35:09.124" v="6"/>
        <pc:sldMkLst>
          <pc:docMk/>
          <pc:sldMk cId="3729470932" sldId="3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A0871-ED59-4B28-94F4-39DE6D1406B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1508D-6DAB-4C99-B4C5-B1E39724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8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446FC-90F6-4D5A-8587-A895927BD0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49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16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7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68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1304574" y="6386217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745446" y="6370998"/>
            <a:ext cx="549443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402550"/>
            <a:ext cx="2743200" cy="365125"/>
          </a:xfrm>
        </p:spPr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33" y="638350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5512" y="6400006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75" y="1128932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Graphic 19">
            <a:extLst>
              <a:ext uri="{FF2B5EF4-FFF2-40B4-BE49-F238E27FC236}">
                <a16:creationId xmlns:a16="http://schemas.microsoft.com/office/drawing/2014/main" id="{A45FACD1-CB8A-4D08-96B1-A9E6ACB7CA07}"/>
              </a:ext>
            </a:extLst>
          </p:cNvPr>
          <p:cNvSpPr/>
          <p:nvPr userDrawn="1"/>
        </p:nvSpPr>
        <p:spPr>
          <a:xfrm>
            <a:off x="401830" y="767070"/>
            <a:ext cx="874217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53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0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28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58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87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6" name="Graphic 39">
            <a:extLst>
              <a:ext uri="{FF2B5EF4-FFF2-40B4-BE49-F238E27FC236}">
                <a16:creationId xmlns:a16="http://schemas.microsoft.com/office/drawing/2014/main" id="{C0C89E86-359F-4093-B98F-1013637FAFD9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D50CBE-1573-4CC1-B0FA-FA3FDBF8011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D35B43-5FA3-41F1-84C8-34E64EBF4D73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C791F7-1E00-4213-A52E-24A2941E28E6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189E07-527C-4490-BFF0-603F5C80288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535726-0F32-4D7D-8A45-724140BE5A34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1508C-1D30-46A8-AC1B-F89DED157883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25" name="Graphic 19">
            <a:extLst>
              <a:ext uri="{FF2B5EF4-FFF2-40B4-BE49-F238E27FC236}">
                <a16:creationId xmlns:a16="http://schemas.microsoft.com/office/drawing/2014/main" id="{A528A163-3347-4C3B-98E0-BDFA929D7D91}"/>
              </a:ext>
            </a:extLst>
          </p:cNvPr>
          <p:cNvSpPr/>
          <p:nvPr userDrawn="1"/>
        </p:nvSpPr>
        <p:spPr>
          <a:xfrm>
            <a:off x="401830" y="767070"/>
            <a:ext cx="57437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7B127710-EF7A-4617-9280-6BFFAA57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96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6" name="Graphic 39">
            <a:extLst>
              <a:ext uri="{FF2B5EF4-FFF2-40B4-BE49-F238E27FC236}">
                <a16:creationId xmlns:a16="http://schemas.microsoft.com/office/drawing/2014/main" id="{C0C89E86-359F-4093-B98F-1013637FAFD9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D50CBE-1573-4CC1-B0FA-FA3FDBF8011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D35B43-5FA3-41F1-84C8-34E64EBF4D73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C791F7-1E00-4213-A52E-24A2941E28E6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189E07-527C-4490-BFF0-603F5C80288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535726-0F32-4D7D-8A45-724140BE5A34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1508C-1D30-46A8-AC1B-F89DED157883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25" name="Graphic 19">
            <a:extLst>
              <a:ext uri="{FF2B5EF4-FFF2-40B4-BE49-F238E27FC236}">
                <a16:creationId xmlns:a16="http://schemas.microsoft.com/office/drawing/2014/main" id="{A528A163-3347-4C3B-98E0-BDFA929D7D91}"/>
              </a:ext>
            </a:extLst>
          </p:cNvPr>
          <p:cNvSpPr/>
          <p:nvPr userDrawn="1"/>
        </p:nvSpPr>
        <p:spPr>
          <a:xfrm>
            <a:off x="401830" y="767070"/>
            <a:ext cx="686765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7B127710-EF7A-4617-9280-6BFFAA57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1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64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6" name="Graphic 39">
            <a:extLst>
              <a:ext uri="{FF2B5EF4-FFF2-40B4-BE49-F238E27FC236}">
                <a16:creationId xmlns:a16="http://schemas.microsoft.com/office/drawing/2014/main" id="{C0C89E86-359F-4093-B98F-1013637FAFD9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D50CBE-1573-4CC1-B0FA-FA3FDBF8011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D35B43-5FA3-41F1-84C8-34E64EBF4D73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C791F7-1E00-4213-A52E-24A2941E28E6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189E07-527C-4490-BFF0-603F5C80288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535726-0F32-4D7D-8A45-724140BE5A34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1508C-1D30-46A8-AC1B-F89DED157883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25" name="Graphic 19">
            <a:extLst>
              <a:ext uri="{FF2B5EF4-FFF2-40B4-BE49-F238E27FC236}">
                <a16:creationId xmlns:a16="http://schemas.microsoft.com/office/drawing/2014/main" id="{A528A163-3347-4C3B-98E0-BDFA929D7D91}"/>
              </a:ext>
            </a:extLst>
          </p:cNvPr>
          <p:cNvSpPr/>
          <p:nvPr userDrawn="1"/>
        </p:nvSpPr>
        <p:spPr>
          <a:xfrm>
            <a:off x="401830" y="767070"/>
            <a:ext cx="918794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7B127710-EF7A-4617-9280-6BFFAA57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27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5FB70597-60C3-4FB4-B433-D43F643A8339}"/>
              </a:ext>
            </a:extLst>
          </p:cNvPr>
          <p:cNvSpPr/>
          <p:nvPr userDrawn="1"/>
        </p:nvSpPr>
        <p:spPr>
          <a:xfrm>
            <a:off x="11304574" y="6386217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A135CDA1-0D36-40B4-A800-5B2B4436B250}"/>
              </a:ext>
            </a:extLst>
          </p:cNvPr>
          <p:cNvSpPr/>
          <p:nvPr userDrawn="1"/>
        </p:nvSpPr>
        <p:spPr>
          <a:xfrm>
            <a:off x="11745446" y="6370998"/>
            <a:ext cx="549443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8B7D7B5-645B-4FBD-90CE-462A3227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402550"/>
            <a:ext cx="2743200" cy="365125"/>
          </a:xfrm>
        </p:spPr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4F7382BC-51A0-4298-ADA9-E4C0522E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33" y="638350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DD4773D-9C22-44D3-89B6-CC8C5281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5512" y="6400006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25" name="Graphic 39">
            <a:extLst>
              <a:ext uri="{FF2B5EF4-FFF2-40B4-BE49-F238E27FC236}">
                <a16:creationId xmlns:a16="http://schemas.microsoft.com/office/drawing/2014/main" id="{0FF3D225-F066-452D-9B38-5B035B7F7188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F2C2E1-0234-46FE-8181-6B9263BE979D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0E14FED-CD97-4561-B17B-0C3FCD35AE0F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376DD4-E7CA-4A8A-B4F7-772B3DAB06A7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9FEA7A-034E-4D0C-9857-8C5D3FDB4C4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07053DB-43FE-488A-825F-07D156C50882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06071E-E43C-4B12-8801-261F3EAFC6E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1163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여백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1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9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64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23638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9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9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0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994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406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26.gif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ga00@pusan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hyperlink" Target="http://sebyga.github.io/resu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r.mathworks.com/matlabcentral/fileexchange/71661-general-adsorbent-library-and-evaluation-gale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gif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3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8.w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7.wmf"/><Relationship Id="rId4" Type="http://schemas.openxmlformats.org/officeDocument/2006/relationships/image" Target="../media/image3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KSCT Fall Meeting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4016" y="4973452"/>
            <a:ext cx="2409702" cy="949829"/>
          </a:xfrm>
        </p:spPr>
        <p:txBody>
          <a:bodyPr/>
          <a:lstStyle/>
          <a:p>
            <a:r>
              <a:rPr lang="en-US" dirty="0"/>
              <a:t>Sep 9</a:t>
            </a:r>
            <a:r>
              <a:rPr lang="en-US" baseline="30000" dirty="0"/>
              <a:t>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2021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3450763"/>
            <a:ext cx="4194114" cy="1693784"/>
          </a:xfrm>
        </p:spPr>
        <p:txBody>
          <a:bodyPr>
            <a:normAutofit/>
          </a:bodyPr>
          <a:lstStyle/>
          <a:p>
            <a:r>
              <a:rPr lang="en-US" sz="2300" dirty="0"/>
              <a:t>Theoretical Separation Feasibility of Zeolites for Gas Sweetening Process</a:t>
            </a:r>
            <a:endParaRPr lang="ru-RU" sz="2300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917" r="21073" b="1196"/>
          <a:stretch/>
        </p:blipFill>
        <p:spPr>
          <a:xfrm>
            <a:off x="4614953" y="10161"/>
            <a:ext cx="7585924" cy="591312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BA972-D859-4544-8E26-36610EA3C659}"/>
              </a:ext>
            </a:extLst>
          </p:cNvPr>
          <p:cNvSpPr txBox="1"/>
          <p:nvPr/>
        </p:nvSpPr>
        <p:spPr>
          <a:xfrm>
            <a:off x="776344" y="5821843"/>
            <a:ext cx="217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7FB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Seongbin 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8BDBB-E322-4895-8400-CD7935E4879F}"/>
              </a:ext>
            </a:extLst>
          </p:cNvPr>
          <p:cNvSpPr txBox="1"/>
          <p:nvPr/>
        </p:nvSpPr>
        <p:spPr>
          <a:xfrm>
            <a:off x="776344" y="6253028"/>
            <a:ext cx="462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C7FB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Pusan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2D2D5-8EE9-411F-9630-42B7E6D7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1D1FD-64D6-4AA9-991E-44F2E4BD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0" y="-64510"/>
            <a:ext cx="10784033" cy="945498"/>
          </a:xfrm>
        </p:spPr>
        <p:txBody>
          <a:bodyPr>
            <a:normAutofit/>
          </a:bodyPr>
          <a:lstStyle/>
          <a:p>
            <a:r>
              <a:rPr lang="en-US" dirty="0"/>
              <a:t>Multi-component Case: CH</a:t>
            </a:r>
            <a:r>
              <a:rPr lang="en-US" baseline="-25000" dirty="0"/>
              <a:t>4</a:t>
            </a:r>
            <a:r>
              <a:rPr lang="en-US" dirty="0"/>
              <a:t>/H</a:t>
            </a:r>
            <a:r>
              <a:rPr lang="en-US" baseline="-25000" dirty="0"/>
              <a:t>2</a:t>
            </a:r>
            <a:r>
              <a:rPr lang="en-US" dirty="0"/>
              <a:t>S/CO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705B6-0249-46C0-9C2C-4AAFFB5740FB}"/>
              </a:ext>
            </a:extLst>
          </p:cNvPr>
          <p:cNvSpPr txBox="1"/>
          <p:nvPr/>
        </p:nvSpPr>
        <p:spPr>
          <a:xfrm>
            <a:off x="401830" y="904729"/>
            <a:ext cx="69152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Natural gas sweetening process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(feed gas contains 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B05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CH</a:t>
            </a:r>
            <a:r>
              <a:rPr lang="en-US" altLang="ko-KR" b="1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B05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4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/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0EE2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H</a:t>
            </a:r>
            <a:r>
              <a:rPr lang="en-US" altLang="ko-KR" b="1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0EE2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0EE2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/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E58103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</a:t>
            </a:r>
            <a:r>
              <a:rPr lang="en-US" altLang="ko-KR" b="1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E58103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):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7695D-0900-448A-A06C-D6910D4C3A25}"/>
              </a:ext>
            </a:extLst>
          </p:cNvPr>
          <p:cNvSpPr txBox="1"/>
          <p:nvPr/>
        </p:nvSpPr>
        <p:spPr>
          <a:xfrm>
            <a:off x="401041" y="1241164"/>
            <a:ext cx="52926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Different adsorbents can be classified into </a:t>
            </a:r>
            <a:r>
              <a:rPr lang="en-US" altLang="ko-KR" b="1" u="sng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three cases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.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cxnSp>
        <p:nvCxnSpPr>
          <p:cNvPr id="11" name="연결선: 꺾임 35">
            <a:extLst>
              <a:ext uri="{FF2B5EF4-FFF2-40B4-BE49-F238E27FC236}">
                <a16:creationId xmlns:a16="http://schemas.microsoft.com/office/drawing/2014/main" id="{4047E6DC-5D90-4CD5-813F-4DC764C68B75}"/>
              </a:ext>
            </a:extLst>
          </p:cNvPr>
          <p:cNvCxnSpPr>
            <a:cxnSpLocks/>
          </p:cNvCxnSpPr>
          <p:nvPr/>
        </p:nvCxnSpPr>
        <p:spPr>
          <a:xfrm flipV="1">
            <a:off x="2272320" y="5821912"/>
            <a:ext cx="519149" cy="397328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42">
            <a:extLst>
              <a:ext uri="{FF2B5EF4-FFF2-40B4-BE49-F238E27FC236}">
                <a16:creationId xmlns:a16="http://schemas.microsoft.com/office/drawing/2014/main" id="{A60EB6F8-4F16-4246-8963-F6444169C827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2927305" y="2023256"/>
            <a:ext cx="485220" cy="757675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7EE9CC-98CA-4C5A-9CCD-4870183E8AC9}"/>
                  </a:ext>
                </a:extLst>
              </p:cNvPr>
              <p:cNvSpPr txBox="1"/>
              <p:nvPr/>
            </p:nvSpPr>
            <p:spPr>
              <a:xfrm>
                <a:off x="2071079" y="6232602"/>
                <a:ext cx="1589811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Feed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7EE9CC-98CA-4C5A-9CCD-4870183E8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79" y="6232602"/>
                <a:ext cx="1589811" cy="531299"/>
              </a:xfrm>
              <a:prstGeom prst="rect">
                <a:avLst/>
              </a:prstGeom>
              <a:blipFill>
                <a:blip r:embed="rId2"/>
                <a:stretch>
                  <a:fillRect l="-1149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B59EE3F-BAAD-423D-97C7-C7EDABB7CDA6}"/>
              </a:ext>
            </a:extLst>
          </p:cNvPr>
          <p:cNvGrpSpPr/>
          <p:nvPr/>
        </p:nvGrpSpPr>
        <p:grpSpPr>
          <a:xfrm>
            <a:off x="2277316" y="2644703"/>
            <a:ext cx="1028306" cy="3155177"/>
            <a:chOff x="439634" y="2454689"/>
            <a:chExt cx="1028306" cy="3155177"/>
          </a:xfrm>
        </p:grpSpPr>
        <p:grpSp>
          <p:nvGrpSpPr>
            <p:cNvPr id="15" name="그룹 168">
              <a:extLst>
                <a:ext uri="{FF2B5EF4-FFF2-40B4-BE49-F238E27FC236}">
                  <a16:creationId xmlns:a16="http://schemas.microsoft.com/office/drawing/2014/main" id="{FAD95CB2-C672-4469-BEE8-E94C1774ABC4}"/>
                </a:ext>
              </a:extLst>
            </p:cNvPr>
            <p:cNvGrpSpPr/>
            <p:nvPr/>
          </p:nvGrpSpPr>
          <p:grpSpPr>
            <a:xfrm>
              <a:off x="439634" y="2454689"/>
              <a:ext cx="1027524" cy="3155177"/>
              <a:chOff x="261257" y="3006465"/>
              <a:chExt cx="783771" cy="2676371"/>
            </a:xfrm>
          </p:grpSpPr>
          <p:sp>
            <p:nvSpPr>
              <p:cNvPr id="17" name="타원 169">
                <a:extLst>
                  <a:ext uri="{FF2B5EF4-FFF2-40B4-BE49-F238E27FC236}">
                    <a16:creationId xmlns:a16="http://schemas.microsoft.com/office/drawing/2014/main" id="{C3660D52-F5DB-4CDE-A4A3-906E68BF30E8}"/>
                  </a:ext>
                </a:extLst>
              </p:cNvPr>
              <p:cNvSpPr/>
              <p:nvPr/>
            </p:nvSpPr>
            <p:spPr>
              <a:xfrm>
                <a:off x="261257" y="3006465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18" name="타원 170">
                <a:extLst>
                  <a:ext uri="{FF2B5EF4-FFF2-40B4-BE49-F238E27FC236}">
                    <a16:creationId xmlns:a16="http://schemas.microsoft.com/office/drawing/2014/main" id="{6025CC95-E532-4E35-A14B-B5B3CF72FFFB}"/>
                  </a:ext>
                </a:extLst>
              </p:cNvPr>
              <p:cNvSpPr/>
              <p:nvPr/>
            </p:nvSpPr>
            <p:spPr>
              <a:xfrm>
                <a:off x="261258" y="4957453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19" name="직사각형 171">
                <a:extLst>
                  <a:ext uri="{FF2B5EF4-FFF2-40B4-BE49-F238E27FC236}">
                    <a16:creationId xmlns:a16="http://schemas.microsoft.com/office/drawing/2014/main" id="{D3E8937C-07C7-4B73-AB3B-9E2819E66A90}"/>
                  </a:ext>
                </a:extLst>
              </p:cNvPr>
              <p:cNvSpPr/>
              <p:nvPr/>
            </p:nvSpPr>
            <p:spPr>
              <a:xfrm>
                <a:off x="261257" y="3369157"/>
                <a:ext cx="783642" cy="1950987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 w="12700">
                    <a:solidFill>
                      <a:srgbClr val="44546A">
                        <a:satMod val="155000"/>
                      </a:srgbClr>
                    </a:solidFill>
                    <a:prstDash val="solid"/>
                  </a:ln>
                  <a:solidFill>
                    <a:srgbClr val="E7E6E6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</p:grpSp>
        <p:sp>
          <p:nvSpPr>
            <p:cNvPr id="16" name="모서리가 둥근 직사각형 172">
              <a:extLst>
                <a:ext uri="{FF2B5EF4-FFF2-40B4-BE49-F238E27FC236}">
                  <a16:creationId xmlns:a16="http://schemas.microsoft.com/office/drawing/2014/main" id="{0D09F058-1E4B-4828-82BF-0F758AB372AE}"/>
                </a:ext>
              </a:extLst>
            </p:cNvPr>
            <p:cNvSpPr/>
            <p:nvPr/>
          </p:nvSpPr>
          <p:spPr>
            <a:xfrm>
              <a:off x="440585" y="3040955"/>
              <a:ext cx="1027355" cy="1908913"/>
            </a:xfrm>
            <a:prstGeom prst="roundRect">
              <a:avLst>
                <a:gd name="adj" fmla="val 4561"/>
              </a:avLst>
            </a:prstGeom>
            <a:gradFill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</p:grpSp>
      <p:sp>
        <p:nvSpPr>
          <p:cNvPr id="20" name="이등변 삼각형 74">
            <a:extLst>
              <a:ext uri="{FF2B5EF4-FFF2-40B4-BE49-F238E27FC236}">
                <a16:creationId xmlns:a16="http://schemas.microsoft.com/office/drawing/2014/main" id="{822B3642-7419-41F7-B5A9-BB1338A09D0B}"/>
              </a:ext>
            </a:extLst>
          </p:cNvPr>
          <p:cNvSpPr/>
          <p:nvPr/>
        </p:nvSpPr>
        <p:spPr>
          <a:xfrm rot="5400000">
            <a:off x="3547761" y="1974814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75">
            <a:extLst>
              <a:ext uri="{FF2B5EF4-FFF2-40B4-BE49-F238E27FC236}">
                <a16:creationId xmlns:a16="http://schemas.microsoft.com/office/drawing/2014/main" id="{E364EF2F-002D-4105-8A9E-C00D1B575E04}"/>
              </a:ext>
            </a:extLst>
          </p:cNvPr>
          <p:cNvSpPr/>
          <p:nvPr/>
        </p:nvSpPr>
        <p:spPr>
          <a:xfrm rot="16200000">
            <a:off x="3804939" y="1974813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76">
            <a:extLst>
              <a:ext uri="{FF2B5EF4-FFF2-40B4-BE49-F238E27FC236}">
                <a16:creationId xmlns:a16="http://schemas.microsoft.com/office/drawing/2014/main" id="{8329662E-B35D-4E2B-8AE8-BFCABCAE838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164166" y="2153931"/>
            <a:ext cx="257177" cy="457656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172">
            <a:extLst>
              <a:ext uri="{FF2B5EF4-FFF2-40B4-BE49-F238E27FC236}">
                <a16:creationId xmlns:a16="http://schemas.microsoft.com/office/drawing/2014/main" id="{6D90765D-B614-4116-9A5F-85ACAAF22113}"/>
              </a:ext>
            </a:extLst>
          </p:cNvPr>
          <p:cNvSpPr/>
          <p:nvPr/>
        </p:nvSpPr>
        <p:spPr>
          <a:xfrm>
            <a:off x="2277316" y="3230969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CH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4</a:t>
            </a:r>
            <a:endParaRPr kumimoji="0" lang="ko-KR" alt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24" name="모서리가 둥근 직사각형 172">
            <a:extLst>
              <a:ext uri="{FF2B5EF4-FFF2-40B4-BE49-F238E27FC236}">
                <a16:creationId xmlns:a16="http://schemas.microsoft.com/office/drawing/2014/main" id="{62F1C533-A5BD-400D-A5F0-6C5818844A69}"/>
              </a:ext>
            </a:extLst>
          </p:cNvPr>
          <p:cNvSpPr/>
          <p:nvPr/>
        </p:nvSpPr>
        <p:spPr>
          <a:xfrm>
            <a:off x="2277316" y="3326735"/>
            <a:ext cx="1027355" cy="1813148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kern="0" dirty="0">
              <a:solidFill>
                <a:schemeClr val="bg1"/>
              </a:solidFill>
              <a:latin typeface="Calibri" panose="020F0502020204030204"/>
              <a:ea typeface="맑은 고딕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CO</a:t>
            </a:r>
            <a:r>
              <a:rPr lang="en-US" altLang="ko-KR" kern="0" baseline="-2500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2</a:t>
            </a:r>
            <a:endParaRPr kumimoji="0" lang="ko-KR" alt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/>
            </a:endParaRPr>
          </a:p>
        </p:txBody>
      </p:sp>
      <p:sp>
        <p:nvSpPr>
          <p:cNvPr id="25" name="모서리가 둥근 직사각형 172">
            <a:extLst>
              <a:ext uri="{FF2B5EF4-FFF2-40B4-BE49-F238E27FC236}">
                <a16:creationId xmlns:a16="http://schemas.microsoft.com/office/drawing/2014/main" id="{B3C1A865-052F-4F08-B7D2-B83640DACDF4}"/>
              </a:ext>
            </a:extLst>
          </p:cNvPr>
          <p:cNvSpPr/>
          <p:nvPr/>
        </p:nvSpPr>
        <p:spPr>
          <a:xfrm>
            <a:off x="2272320" y="4221452"/>
            <a:ext cx="1027355" cy="915514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H</a:t>
            </a:r>
            <a:r>
              <a:rPr lang="en-US" altLang="ko-KR" kern="0" baseline="-2500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2</a:t>
            </a:r>
            <a:r>
              <a:rPr lang="en-US" altLang="ko-KR" kern="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293B39-3BE6-417F-8E48-ED5E0007A571}"/>
                  </a:ext>
                </a:extLst>
              </p:cNvPr>
              <p:cNvSpPr txBox="1"/>
              <p:nvPr/>
            </p:nvSpPr>
            <p:spPr>
              <a:xfrm>
                <a:off x="3868869" y="2614979"/>
                <a:ext cx="12459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Natural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production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1" i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𝐨𝐧𝐥𝐲</m:t>
                    </m:r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293B39-3BE6-417F-8E48-ED5E0007A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869" y="2614979"/>
                <a:ext cx="1245927" cy="738664"/>
              </a:xfrm>
              <a:prstGeom prst="rect">
                <a:avLst/>
              </a:prstGeom>
              <a:blipFill>
                <a:blip r:embed="rId3"/>
                <a:stretch>
                  <a:fillRect l="-1471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6687D72-CFE9-4EB2-9A5D-F2837C0D441D}"/>
              </a:ext>
            </a:extLst>
          </p:cNvPr>
          <p:cNvSpPr txBox="1"/>
          <p:nvPr/>
        </p:nvSpPr>
        <p:spPr>
          <a:xfrm>
            <a:off x="2257574" y="1691522"/>
            <a:ext cx="288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Adsorbent A</a:t>
            </a:r>
            <a:endParaRPr lang="ko-KR" altLang="en-US" sz="1400" dirty="0"/>
          </a:p>
        </p:txBody>
      </p:sp>
      <p:cxnSp>
        <p:nvCxnSpPr>
          <p:cNvPr id="28" name="연결선: 꺾임 35">
            <a:extLst>
              <a:ext uri="{FF2B5EF4-FFF2-40B4-BE49-F238E27FC236}">
                <a16:creationId xmlns:a16="http://schemas.microsoft.com/office/drawing/2014/main" id="{4AA21A27-9A20-4183-9952-764EAE918B03}"/>
              </a:ext>
            </a:extLst>
          </p:cNvPr>
          <p:cNvCxnSpPr>
            <a:cxnSpLocks/>
          </p:cNvCxnSpPr>
          <p:nvPr/>
        </p:nvCxnSpPr>
        <p:spPr>
          <a:xfrm flipV="1">
            <a:off x="5175057" y="5821912"/>
            <a:ext cx="519149" cy="397328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42">
            <a:extLst>
              <a:ext uri="{FF2B5EF4-FFF2-40B4-BE49-F238E27FC236}">
                <a16:creationId xmlns:a16="http://schemas.microsoft.com/office/drawing/2014/main" id="{3F106891-BC23-4B1A-BC0B-56ED7BAE85A5}"/>
              </a:ext>
            </a:extLst>
          </p:cNvPr>
          <p:cNvCxnSpPr>
            <a:cxnSpLocks/>
            <a:stCxn id="34" idx="0"/>
          </p:cNvCxnSpPr>
          <p:nvPr/>
        </p:nvCxnSpPr>
        <p:spPr>
          <a:xfrm rot="5400000" flipH="1" flipV="1">
            <a:off x="5830042" y="2023256"/>
            <a:ext cx="485220" cy="757675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13B906-96F2-4400-9DBD-648B934A6A85}"/>
                  </a:ext>
                </a:extLst>
              </p:cNvPr>
              <p:cNvSpPr txBox="1"/>
              <p:nvPr/>
            </p:nvSpPr>
            <p:spPr>
              <a:xfrm>
                <a:off x="4973816" y="6232602"/>
                <a:ext cx="1589811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Feed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13B906-96F2-4400-9DBD-648B934A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816" y="6232602"/>
                <a:ext cx="1589811" cy="531299"/>
              </a:xfrm>
              <a:prstGeom prst="rect">
                <a:avLst/>
              </a:prstGeom>
              <a:blipFill>
                <a:blip r:embed="rId2"/>
                <a:stretch>
                  <a:fillRect l="-1149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B003B78-8BFB-43BD-812D-90290E549A20}"/>
              </a:ext>
            </a:extLst>
          </p:cNvPr>
          <p:cNvGrpSpPr/>
          <p:nvPr/>
        </p:nvGrpSpPr>
        <p:grpSpPr>
          <a:xfrm>
            <a:off x="5180053" y="2644703"/>
            <a:ext cx="1028306" cy="3155177"/>
            <a:chOff x="439634" y="2454689"/>
            <a:chExt cx="1028306" cy="3155177"/>
          </a:xfrm>
        </p:grpSpPr>
        <p:grpSp>
          <p:nvGrpSpPr>
            <p:cNvPr id="32" name="그룹 168">
              <a:extLst>
                <a:ext uri="{FF2B5EF4-FFF2-40B4-BE49-F238E27FC236}">
                  <a16:creationId xmlns:a16="http://schemas.microsoft.com/office/drawing/2014/main" id="{FB0E8129-C1FF-4CEA-94B8-C5B8573613C3}"/>
                </a:ext>
              </a:extLst>
            </p:cNvPr>
            <p:cNvGrpSpPr/>
            <p:nvPr/>
          </p:nvGrpSpPr>
          <p:grpSpPr>
            <a:xfrm>
              <a:off x="439634" y="2454689"/>
              <a:ext cx="1027524" cy="3155177"/>
              <a:chOff x="261257" y="3006465"/>
              <a:chExt cx="783771" cy="2676371"/>
            </a:xfrm>
          </p:grpSpPr>
          <p:sp>
            <p:nvSpPr>
              <p:cNvPr id="34" name="타원 169">
                <a:extLst>
                  <a:ext uri="{FF2B5EF4-FFF2-40B4-BE49-F238E27FC236}">
                    <a16:creationId xmlns:a16="http://schemas.microsoft.com/office/drawing/2014/main" id="{A7C2549D-DB30-463F-A44A-63DAFCEE4DF8}"/>
                  </a:ext>
                </a:extLst>
              </p:cNvPr>
              <p:cNvSpPr/>
              <p:nvPr/>
            </p:nvSpPr>
            <p:spPr>
              <a:xfrm>
                <a:off x="261257" y="3006465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35" name="타원 170">
                <a:extLst>
                  <a:ext uri="{FF2B5EF4-FFF2-40B4-BE49-F238E27FC236}">
                    <a16:creationId xmlns:a16="http://schemas.microsoft.com/office/drawing/2014/main" id="{DDB8BC17-BFC4-466C-881C-484D9CA97026}"/>
                  </a:ext>
                </a:extLst>
              </p:cNvPr>
              <p:cNvSpPr/>
              <p:nvPr/>
            </p:nvSpPr>
            <p:spPr>
              <a:xfrm>
                <a:off x="261258" y="4957453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36" name="직사각형 171">
                <a:extLst>
                  <a:ext uri="{FF2B5EF4-FFF2-40B4-BE49-F238E27FC236}">
                    <a16:creationId xmlns:a16="http://schemas.microsoft.com/office/drawing/2014/main" id="{528AD9FC-3219-4464-A699-70CA3F67E2C3}"/>
                  </a:ext>
                </a:extLst>
              </p:cNvPr>
              <p:cNvSpPr/>
              <p:nvPr/>
            </p:nvSpPr>
            <p:spPr>
              <a:xfrm>
                <a:off x="261257" y="3369157"/>
                <a:ext cx="783642" cy="1950987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 w="12700">
                    <a:solidFill>
                      <a:srgbClr val="44546A">
                        <a:satMod val="155000"/>
                      </a:srgbClr>
                    </a:solidFill>
                    <a:prstDash val="solid"/>
                  </a:ln>
                  <a:solidFill>
                    <a:srgbClr val="E7E6E6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</p:grpSp>
        <p:sp>
          <p:nvSpPr>
            <p:cNvPr id="33" name="모서리가 둥근 직사각형 172">
              <a:extLst>
                <a:ext uri="{FF2B5EF4-FFF2-40B4-BE49-F238E27FC236}">
                  <a16:creationId xmlns:a16="http://schemas.microsoft.com/office/drawing/2014/main" id="{C4D0AE1E-2211-4824-889B-DA181C8DD5F4}"/>
                </a:ext>
              </a:extLst>
            </p:cNvPr>
            <p:cNvSpPr/>
            <p:nvPr/>
          </p:nvSpPr>
          <p:spPr>
            <a:xfrm>
              <a:off x="440585" y="3040955"/>
              <a:ext cx="1027355" cy="1908913"/>
            </a:xfrm>
            <a:prstGeom prst="roundRect">
              <a:avLst>
                <a:gd name="adj" fmla="val 4561"/>
              </a:avLst>
            </a:prstGeom>
            <a:gradFill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</p:grpSp>
      <p:sp>
        <p:nvSpPr>
          <p:cNvPr id="37" name="이등변 삼각형 74">
            <a:extLst>
              <a:ext uri="{FF2B5EF4-FFF2-40B4-BE49-F238E27FC236}">
                <a16:creationId xmlns:a16="http://schemas.microsoft.com/office/drawing/2014/main" id="{D76124D6-9A62-4C3F-A6AF-3495421EF768}"/>
              </a:ext>
            </a:extLst>
          </p:cNvPr>
          <p:cNvSpPr/>
          <p:nvPr/>
        </p:nvSpPr>
        <p:spPr>
          <a:xfrm rot="5400000">
            <a:off x="6450498" y="1974814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75">
            <a:extLst>
              <a:ext uri="{FF2B5EF4-FFF2-40B4-BE49-F238E27FC236}">
                <a16:creationId xmlns:a16="http://schemas.microsoft.com/office/drawing/2014/main" id="{04156517-E8FD-46F6-8F6C-E9B8F84FBC2B}"/>
              </a:ext>
            </a:extLst>
          </p:cNvPr>
          <p:cNvSpPr/>
          <p:nvPr/>
        </p:nvSpPr>
        <p:spPr>
          <a:xfrm rot="16200000">
            <a:off x="6707676" y="1974813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76">
            <a:extLst>
              <a:ext uri="{FF2B5EF4-FFF2-40B4-BE49-F238E27FC236}">
                <a16:creationId xmlns:a16="http://schemas.microsoft.com/office/drawing/2014/main" id="{19024447-3CD4-45BB-AEE2-1C663534EC8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7066903" y="2153931"/>
            <a:ext cx="257177" cy="457656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172">
            <a:extLst>
              <a:ext uri="{FF2B5EF4-FFF2-40B4-BE49-F238E27FC236}">
                <a16:creationId xmlns:a16="http://schemas.microsoft.com/office/drawing/2014/main" id="{122A984E-ECBA-47A6-901A-04CA638D09CB}"/>
              </a:ext>
            </a:extLst>
          </p:cNvPr>
          <p:cNvSpPr/>
          <p:nvPr/>
        </p:nvSpPr>
        <p:spPr>
          <a:xfrm>
            <a:off x="5180053" y="3230969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41" name="모서리가 둥근 직사각형 172">
            <a:extLst>
              <a:ext uri="{FF2B5EF4-FFF2-40B4-BE49-F238E27FC236}">
                <a16:creationId xmlns:a16="http://schemas.microsoft.com/office/drawing/2014/main" id="{1789F402-9199-4B92-B18E-0A73872AB2C1}"/>
              </a:ext>
            </a:extLst>
          </p:cNvPr>
          <p:cNvSpPr/>
          <p:nvPr/>
        </p:nvSpPr>
        <p:spPr>
          <a:xfrm>
            <a:off x="5180053" y="4086123"/>
            <a:ext cx="1027355" cy="1053759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42" name="모서리가 둥근 직사각형 172">
            <a:extLst>
              <a:ext uri="{FF2B5EF4-FFF2-40B4-BE49-F238E27FC236}">
                <a16:creationId xmlns:a16="http://schemas.microsoft.com/office/drawing/2014/main" id="{5F768CC6-EEE9-4BB9-8CB0-10BED8B5AE8A}"/>
              </a:ext>
            </a:extLst>
          </p:cNvPr>
          <p:cNvSpPr/>
          <p:nvPr/>
        </p:nvSpPr>
        <p:spPr>
          <a:xfrm>
            <a:off x="5175057" y="4597526"/>
            <a:ext cx="1027355" cy="539440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341F00-8B98-4EA7-9AD3-D15413C641B4}"/>
                  </a:ext>
                </a:extLst>
              </p:cNvPr>
              <p:cNvSpPr txBox="1"/>
              <p:nvPr/>
            </p:nvSpPr>
            <p:spPr>
              <a:xfrm>
                <a:off x="6563627" y="2614979"/>
                <a:ext cx="15209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ko-KR" sz="1400" b="1" dirty="0"/>
                  <a:t> comes first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341F00-8B98-4EA7-9AD3-D15413C64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627" y="2614979"/>
                <a:ext cx="1520906" cy="307777"/>
              </a:xfrm>
              <a:prstGeom prst="rect">
                <a:avLst/>
              </a:prstGeom>
              <a:blipFill>
                <a:blip r:embed="rId4"/>
                <a:stretch>
                  <a:fillRect t="-4000" r="-40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5D64423-FE41-4632-930D-FEDF224B58E2}"/>
              </a:ext>
            </a:extLst>
          </p:cNvPr>
          <p:cNvSpPr txBox="1"/>
          <p:nvPr/>
        </p:nvSpPr>
        <p:spPr>
          <a:xfrm>
            <a:off x="5160311" y="1691522"/>
            <a:ext cx="288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Adsorbent B </a:t>
            </a:r>
            <a:r>
              <a:rPr lang="en-US" altLang="ko-KR" sz="1400" dirty="0"/>
              <a:t>(H</a:t>
            </a:r>
            <a:r>
              <a:rPr lang="en-US" altLang="ko-KR" sz="1400" baseline="-25000" dirty="0"/>
              <a:t>2</a:t>
            </a:r>
            <a:r>
              <a:rPr lang="en-US" altLang="ko-KR" sz="1400" dirty="0"/>
              <a:t>S leading case)</a:t>
            </a:r>
            <a:endParaRPr lang="ko-KR" altLang="en-US" sz="1400" dirty="0"/>
          </a:p>
        </p:txBody>
      </p:sp>
      <p:cxnSp>
        <p:nvCxnSpPr>
          <p:cNvPr id="45" name="연결선: 꺾임 35">
            <a:extLst>
              <a:ext uri="{FF2B5EF4-FFF2-40B4-BE49-F238E27FC236}">
                <a16:creationId xmlns:a16="http://schemas.microsoft.com/office/drawing/2014/main" id="{ADF3606A-6545-4C80-BEBF-0893B5F357B9}"/>
              </a:ext>
            </a:extLst>
          </p:cNvPr>
          <p:cNvCxnSpPr>
            <a:cxnSpLocks/>
          </p:cNvCxnSpPr>
          <p:nvPr/>
        </p:nvCxnSpPr>
        <p:spPr>
          <a:xfrm flipV="1">
            <a:off x="8127369" y="5821912"/>
            <a:ext cx="519149" cy="397328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2">
            <a:extLst>
              <a:ext uri="{FF2B5EF4-FFF2-40B4-BE49-F238E27FC236}">
                <a16:creationId xmlns:a16="http://schemas.microsoft.com/office/drawing/2014/main" id="{8D3E5DB6-FD63-4176-854C-F5BA72E1EAD1}"/>
              </a:ext>
            </a:extLst>
          </p:cNvPr>
          <p:cNvCxnSpPr>
            <a:cxnSpLocks/>
            <a:stCxn id="51" idx="0"/>
          </p:cNvCxnSpPr>
          <p:nvPr/>
        </p:nvCxnSpPr>
        <p:spPr>
          <a:xfrm rot="5400000" flipH="1" flipV="1">
            <a:off x="8782354" y="2023256"/>
            <a:ext cx="485220" cy="757675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4B4BD8-2322-41FD-B516-947490B6CD66}"/>
                  </a:ext>
                </a:extLst>
              </p:cNvPr>
              <p:cNvSpPr txBox="1"/>
              <p:nvPr/>
            </p:nvSpPr>
            <p:spPr>
              <a:xfrm>
                <a:off x="7926128" y="6232602"/>
                <a:ext cx="1589811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Feed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4B4BD8-2322-41FD-B516-947490B6C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128" y="6232602"/>
                <a:ext cx="1589811" cy="531299"/>
              </a:xfrm>
              <a:prstGeom prst="rect">
                <a:avLst/>
              </a:prstGeom>
              <a:blipFill>
                <a:blip r:embed="rId2"/>
                <a:stretch>
                  <a:fillRect l="-1149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3F022174-4412-4661-8299-B0D5F5E4D83B}"/>
              </a:ext>
            </a:extLst>
          </p:cNvPr>
          <p:cNvGrpSpPr/>
          <p:nvPr/>
        </p:nvGrpSpPr>
        <p:grpSpPr>
          <a:xfrm>
            <a:off x="8132365" y="2644703"/>
            <a:ext cx="1028306" cy="3155177"/>
            <a:chOff x="439634" y="2454689"/>
            <a:chExt cx="1028306" cy="3155177"/>
          </a:xfrm>
        </p:grpSpPr>
        <p:grpSp>
          <p:nvGrpSpPr>
            <p:cNvPr id="49" name="그룹 168">
              <a:extLst>
                <a:ext uri="{FF2B5EF4-FFF2-40B4-BE49-F238E27FC236}">
                  <a16:creationId xmlns:a16="http://schemas.microsoft.com/office/drawing/2014/main" id="{14E9F7EE-2590-4225-8212-0E568C443469}"/>
                </a:ext>
              </a:extLst>
            </p:cNvPr>
            <p:cNvGrpSpPr/>
            <p:nvPr/>
          </p:nvGrpSpPr>
          <p:grpSpPr>
            <a:xfrm>
              <a:off x="439634" y="2454689"/>
              <a:ext cx="1027524" cy="3155177"/>
              <a:chOff x="261257" y="3006465"/>
              <a:chExt cx="783771" cy="2676371"/>
            </a:xfrm>
          </p:grpSpPr>
          <p:sp>
            <p:nvSpPr>
              <p:cNvPr id="51" name="타원 169">
                <a:extLst>
                  <a:ext uri="{FF2B5EF4-FFF2-40B4-BE49-F238E27FC236}">
                    <a16:creationId xmlns:a16="http://schemas.microsoft.com/office/drawing/2014/main" id="{498BA00F-DA85-4402-89BB-5A25E421D7FA}"/>
                  </a:ext>
                </a:extLst>
              </p:cNvPr>
              <p:cNvSpPr/>
              <p:nvPr/>
            </p:nvSpPr>
            <p:spPr>
              <a:xfrm>
                <a:off x="261257" y="3006465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52" name="타원 170">
                <a:extLst>
                  <a:ext uri="{FF2B5EF4-FFF2-40B4-BE49-F238E27FC236}">
                    <a16:creationId xmlns:a16="http://schemas.microsoft.com/office/drawing/2014/main" id="{C574EB2C-578B-4CC7-BDAA-E87572DEF95E}"/>
                  </a:ext>
                </a:extLst>
              </p:cNvPr>
              <p:cNvSpPr/>
              <p:nvPr/>
            </p:nvSpPr>
            <p:spPr>
              <a:xfrm>
                <a:off x="261258" y="4957453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53" name="직사각형 171">
                <a:extLst>
                  <a:ext uri="{FF2B5EF4-FFF2-40B4-BE49-F238E27FC236}">
                    <a16:creationId xmlns:a16="http://schemas.microsoft.com/office/drawing/2014/main" id="{024B580C-7F4A-4175-AAF8-A7F2EC11E1BA}"/>
                  </a:ext>
                </a:extLst>
              </p:cNvPr>
              <p:cNvSpPr/>
              <p:nvPr/>
            </p:nvSpPr>
            <p:spPr>
              <a:xfrm>
                <a:off x="261257" y="3369157"/>
                <a:ext cx="783642" cy="1950987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 w="12700">
                    <a:solidFill>
                      <a:srgbClr val="44546A">
                        <a:satMod val="155000"/>
                      </a:srgbClr>
                    </a:solidFill>
                    <a:prstDash val="solid"/>
                  </a:ln>
                  <a:solidFill>
                    <a:srgbClr val="E7E6E6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</p:grpSp>
        <p:sp>
          <p:nvSpPr>
            <p:cNvPr id="50" name="모서리가 둥근 직사각형 172">
              <a:extLst>
                <a:ext uri="{FF2B5EF4-FFF2-40B4-BE49-F238E27FC236}">
                  <a16:creationId xmlns:a16="http://schemas.microsoft.com/office/drawing/2014/main" id="{E1B6E621-32E6-4DF3-B3B0-673F6B63EB76}"/>
                </a:ext>
              </a:extLst>
            </p:cNvPr>
            <p:cNvSpPr/>
            <p:nvPr/>
          </p:nvSpPr>
          <p:spPr>
            <a:xfrm>
              <a:off x="440585" y="3040955"/>
              <a:ext cx="1027355" cy="1908913"/>
            </a:xfrm>
            <a:prstGeom prst="roundRect">
              <a:avLst>
                <a:gd name="adj" fmla="val 4561"/>
              </a:avLst>
            </a:prstGeom>
            <a:gradFill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</p:grpSp>
      <p:sp>
        <p:nvSpPr>
          <p:cNvPr id="54" name="이등변 삼각형 74">
            <a:extLst>
              <a:ext uri="{FF2B5EF4-FFF2-40B4-BE49-F238E27FC236}">
                <a16:creationId xmlns:a16="http://schemas.microsoft.com/office/drawing/2014/main" id="{FE120C84-54FD-42A6-9834-E58980D82DD3}"/>
              </a:ext>
            </a:extLst>
          </p:cNvPr>
          <p:cNvSpPr/>
          <p:nvPr/>
        </p:nvSpPr>
        <p:spPr>
          <a:xfrm rot="5400000">
            <a:off x="9402810" y="1974814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75">
            <a:extLst>
              <a:ext uri="{FF2B5EF4-FFF2-40B4-BE49-F238E27FC236}">
                <a16:creationId xmlns:a16="http://schemas.microsoft.com/office/drawing/2014/main" id="{347597AE-1D95-479E-B71B-2C81FE43D987}"/>
              </a:ext>
            </a:extLst>
          </p:cNvPr>
          <p:cNvSpPr/>
          <p:nvPr/>
        </p:nvSpPr>
        <p:spPr>
          <a:xfrm rot="16200000">
            <a:off x="9659988" y="1974813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76">
            <a:extLst>
              <a:ext uri="{FF2B5EF4-FFF2-40B4-BE49-F238E27FC236}">
                <a16:creationId xmlns:a16="http://schemas.microsoft.com/office/drawing/2014/main" id="{9C98BD32-2BF1-43F7-9E11-FFF752E2028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0019215" y="2153931"/>
            <a:ext cx="257177" cy="457656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172">
            <a:extLst>
              <a:ext uri="{FF2B5EF4-FFF2-40B4-BE49-F238E27FC236}">
                <a16:creationId xmlns:a16="http://schemas.microsoft.com/office/drawing/2014/main" id="{A1C09EEA-D1E7-4F75-B911-F96E6B2E2A8D}"/>
              </a:ext>
            </a:extLst>
          </p:cNvPr>
          <p:cNvSpPr/>
          <p:nvPr/>
        </p:nvSpPr>
        <p:spPr>
          <a:xfrm>
            <a:off x="8132365" y="3230969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58" name="모서리가 둥근 직사각형 172">
            <a:extLst>
              <a:ext uri="{FF2B5EF4-FFF2-40B4-BE49-F238E27FC236}">
                <a16:creationId xmlns:a16="http://schemas.microsoft.com/office/drawing/2014/main" id="{45DC50F9-6034-4C40-BDE2-C6E77B1F5D00}"/>
              </a:ext>
            </a:extLst>
          </p:cNvPr>
          <p:cNvSpPr/>
          <p:nvPr/>
        </p:nvSpPr>
        <p:spPr>
          <a:xfrm>
            <a:off x="8132365" y="3558271"/>
            <a:ext cx="1027355" cy="1581611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190EE2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59" name="모서리가 둥근 직사각형 172">
            <a:extLst>
              <a:ext uri="{FF2B5EF4-FFF2-40B4-BE49-F238E27FC236}">
                <a16:creationId xmlns:a16="http://schemas.microsoft.com/office/drawing/2014/main" id="{479BCEB3-7B6C-4D65-B0D4-1B9D8952D2B6}"/>
              </a:ext>
            </a:extLst>
          </p:cNvPr>
          <p:cNvSpPr/>
          <p:nvPr/>
        </p:nvSpPr>
        <p:spPr>
          <a:xfrm>
            <a:off x="8127369" y="4221452"/>
            <a:ext cx="1027355" cy="915514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EE439E-6F85-47AB-8950-890FA1087434}"/>
                  </a:ext>
                </a:extLst>
              </p:cNvPr>
              <p:cNvSpPr txBox="1"/>
              <p:nvPr/>
            </p:nvSpPr>
            <p:spPr>
              <a:xfrm>
                <a:off x="9469058" y="2614979"/>
                <a:ext cx="16146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E58103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E581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E58103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E5810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b="1" dirty="0"/>
                  <a:t>comes first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EE439E-6F85-47AB-8950-890FA1087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058" y="2614979"/>
                <a:ext cx="161466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714D1A48-3F66-4F55-94D6-404BD89A328F}"/>
              </a:ext>
            </a:extLst>
          </p:cNvPr>
          <p:cNvSpPr txBox="1"/>
          <p:nvPr/>
        </p:nvSpPr>
        <p:spPr>
          <a:xfrm>
            <a:off x="8112623" y="1691522"/>
            <a:ext cx="288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Adsorbent C </a:t>
            </a:r>
            <a:r>
              <a:rPr lang="en-US" altLang="ko-KR" sz="1400" dirty="0"/>
              <a:t>(CO</a:t>
            </a:r>
            <a:r>
              <a:rPr lang="en-US" altLang="ko-KR" sz="1400" baseline="-25000" dirty="0"/>
              <a:t>2</a:t>
            </a:r>
            <a:r>
              <a:rPr lang="en-US" altLang="ko-KR" sz="1400" dirty="0"/>
              <a:t> leading case)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B40AFB-1372-4CEC-AE0F-3BEC28578A9A}"/>
              </a:ext>
            </a:extLst>
          </p:cNvPr>
          <p:cNvSpPr txBox="1"/>
          <p:nvPr/>
        </p:nvSpPr>
        <p:spPr>
          <a:xfrm>
            <a:off x="3360088" y="1692893"/>
            <a:ext cx="1649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(CH</a:t>
            </a:r>
            <a:r>
              <a:rPr lang="en-US" altLang="ko-KR" sz="1400" baseline="-25000" dirty="0"/>
              <a:t>4</a:t>
            </a:r>
            <a:r>
              <a:rPr lang="en-US" altLang="ko-KR" sz="1400" dirty="0"/>
              <a:t> leading case)</a:t>
            </a:r>
            <a:endParaRPr lang="ko-KR" altLang="en-US" sz="1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D9F47B-6BA0-4E21-ADC1-3C7F05B1E3C3}"/>
              </a:ext>
            </a:extLst>
          </p:cNvPr>
          <p:cNvSpPr/>
          <p:nvPr/>
        </p:nvSpPr>
        <p:spPr>
          <a:xfrm>
            <a:off x="2082905" y="1610496"/>
            <a:ext cx="2895973" cy="5153405"/>
          </a:xfrm>
          <a:prstGeom prst="rect">
            <a:avLst/>
          </a:prstGeom>
          <a:noFill/>
          <a:ln w="57150" cap="flat">
            <a:solidFill>
              <a:srgbClr val="00C8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F02BD-E173-4D60-9511-F077AE1C12B0}"/>
              </a:ext>
            </a:extLst>
          </p:cNvPr>
          <p:cNvSpPr txBox="1"/>
          <p:nvPr/>
        </p:nvSpPr>
        <p:spPr>
          <a:xfrm>
            <a:off x="883965" y="3803152"/>
            <a:ext cx="152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C800"/>
                </a:solidFill>
              </a:rPr>
              <a:t>Desirable cases</a:t>
            </a:r>
          </a:p>
        </p:txBody>
      </p:sp>
    </p:spTree>
    <p:extLst>
      <p:ext uri="{BB962C8B-B14F-4D97-AF65-F5344CB8AC3E}">
        <p14:creationId xmlns:p14="http://schemas.microsoft.com/office/powerpoint/2010/main" val="342418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8E1C"/>
                                      </p:to>
                                    </p:animClr>
                                    <p:set>
                                      <p:cBhvr>
                                        <p:cTn id="4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8E1C"/>
                                      </p:to>
                                    </p:animClr>
                                    <p:set>
                                      <p:cBhvr>
                                        <p:cTn id="4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7000" fill="remove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0418 4.81481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10352 -1.48148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2344 -7.40741E-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02EC"/>
                                      </p:to>
                                    </p:animClr>
                                    <p:set>
                                      <p:cBhvr>
                                        <p:cTn id="11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02EC"/>
                                      </p:to>
                                    </p:animClr>
                                    <p:set>
                                      <p:cBhvr>
                                        <p:cTn id="12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7" presetClass="emph" presetSubtype="0" repeatCount="7000" fill="remove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9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8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8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0.04179 -7.40741E-7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0.10351 2.22222E-6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-0.02344 -7.40741E-7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605"/>
                                      </p:to>
                                    </p:animClr>
                                    <p:set>
                                      <p:cBhvr>
                                        <p:cTn id="181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605"/>
                                      </p:to>
                                    </p:animClr>
                                    <p:set>
                                      <p:cBhvr>
                                        <p:cTn id="184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7" presetClass="emph" presetSubtype="0" repeatCount="7000" fill="remove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9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0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1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8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8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0418 -3.33333E-6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10352 -1.48148E-6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6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8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0" dur="2000" fill="hold"/>
                                        <p:tgtEl>
                                          <p:spTgt spid="57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2344 -7.40741E-7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7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25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20" grpId="0" animBg="1"/>
      <p:bldP spid="21" grpId="0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/>
      <p:bldP spid="26" grpId="1"/>
      <p:bldP spid="27" grpId="0"/>
      <p:bldP spid="30" grpId="0"/>
      <p:bldP spid="37" grpId="0" animBg="1"/>
      <p:bldP spid="38" grpId="0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/>
      <p:bldP spid="43" grpId="1"/>
      <p:bldP spid="44" grpId="0"/>
      <p:bldP spid="47" grpId="0"/>
      <p:bldP spid="54" grpId="0" animBg="1"/>
      <p:bldP spid="55" grpId="0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/>
      <p:bldP spid="60" grpId="1"/>
      <p:bldP spid="61" grpId="0"/>
      <p:bldP spid="62" grpId="0"/>
      <p:bldP spid="66" grpId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91CFBD-537E-4912-868E-BAA8BDED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035498-6D74-4F3D-8FC5-4574D662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Expansion Set of The Ideal PSA Method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3831F55-CDCE-4001-B5B5-9DE623A886A7}"/>
              </a:ext>
            </a:extLst>
          </p:cNvPr>
          <p:cNvGrpSpPr/>
          <p:nvPr/>
        </p:nvGrpSpPr>
        <p:grpSpPr>
          <a:xfrm>
            <a:off x="1188374" y="2509089"/>
            <a:ext cx="8968096" cy="1478821"/>
            <a:chOff x="1188374" y="2509089"/>
            <a:chExt cx="8968096" cy="1478821"/>
          </a:xfrm>
        </p:grpSpPr>
        <p:sp>
          <p:nvSpPr>
            <p:cNvPr id="82" name="타원 23">
              <a:extLst>
                <a:ext uri="{FF2B5EF4-FFF2-40B4-BE49-F238E27FC236}">
                  <a16:creationId xmlns:a16="http://schemas.microsoft.com/office/drawing/2014/main" id="{814FEF65-94C7-4A8B-9403-37C13FC85243}"/>
                </a:ext>
              </a:extLst>
            </p:cNvPr>
            <p:cNvSpPr/>
            <p:nvPr/>
          </p:nvSpPr>
          <p:spPr>
            <a:xfrm>
              <a:off x="2991669" y="2551131"/>
              <a:ext cx="943613" cy="14367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:a16="http://schemas.microsoft.com/office/drawing/2014/main" id="{04C7416D-0E88-4E67-BCF3-2B409552572C}"/>
                </a:ext>
              </a:extLst>
            </p:cNvPr>
            <p:cNvSpPr/>
            <p:nvPr/>
          </p:nvSpPr>
          <p:spPr>
            <a:xfrm>
              <a:off x="3439656" y="2548140"/>
              <a:ext cx="5176147" cy="14367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456">
              <a:extLst>
                <a:ext uri="{FF2B5EF4-FFF2-40B4-BE49-F238E27FC236}">
                  <a16:creationId xmlns:a16="http://schemas.microsoft.com/office/drawing/2014/main" id="{B977B13A-66C9-4E2E-B77F-FB908DA89545}"/>
                </a:ext>
              </a:extLst>
            </p:cNvPr>
            <p:cNvSpPr/>
            <p:nvPr/>
          </p:nvSpPr>
          <p:spPr>
            <a:xfrm>
              <a:off x="8161170" y="2551131"/>
              <a:ext cx="943613" cy="14367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5" name="직선 연결선 27">
              <a:extLst>
                <a:ext uri="{FF2B5EF4-FFF2-40B4-BE49-F238E27FC236}">
                  <a16:creationId xmlns:a16="http://schemas.microsoft.com/office/drawing/2014/main" id="{487A747D-8919-4E30-9867-DC5D556D9386}"/>
                </a:ext>
              </a:extLst>
            </p:cNvPr>
            <p:cNvCxnSpPr>
              <a:cxnSpLocks/>
            </p:cNvCxnSpPr>
            <p:nvPr/>
          </p:nvCxnSpPr>
          <p:spPr>
            <a:xfrm>
              <a:off x="2081739" y="3269521"/>
              <a:ext cx="903967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연결선 457">
              <a:extLst>
                <a:ext uri="{FF2B5EF4-FFF2-40B4-BE49-F238E27FC236}">
                  <a16:creationId xmlns:a16="http://schemas.microsoft.com/office/drawing/2014/main" id="{240A4372-6A62-4866-8300-CC34106C8728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9104783" y="3269521"/>
              <a:ext cx="1051687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7" name="그룹 37">
              <a:extLst>
                <a:ext uri="{FF2B5EF4-FFF2-40B4-BE49-F238E27FC236}">
                  <a16:creationId xmlns:a16="http://schemas.microsoft.com/office/drawing/2014/main" id="{1F4E6BC8-0D44-4400-83EC-356633BD891E}"/>
                </a:ext>
              </a:extLst>
            </p:cNvPr>
            <p:cNvGrpSpPr/>
            <p:nvPr/>
          </p:nvGrpSpPr>
          <p:grpSpPr>
            <a:xfrm>
              <a:off x="2278788" y="3037003"/>
              <a:ext cx="583156" cy="457757"/>
              <a:chOff x="15961063" y="26563942"/>
              <a:chExt cx="583156" cy="457757"/>
            </a:xfrm>
          </p:grpSpPr>
          <p:sp>
            <p:nvSpPr>
              <p:cNvPr id="88" name="이등변 삼각형 34">
                <a:extLst>
                  <a:ext uri="{FF2B5EF4-FFF2-40B4-BE49-F238E27FC236}">
                    <a16:creationId xmlns:a16="http://schemas.microsoft.com/office/drawing/2014/main" id="{4CD0CB61-1D63-4B13-A18B-A089FA98BEF1}"/>
                  </a:ext>
                </a:extLst>
              </p:cNvPr>
              <p:cNvSpPr/>
              <p:nvPr/>
            </p:nvSpPr>
            <p:spPr>
              <a:xfrm rot="5400000">
                <a:off x="15929494" y="26595511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이등변 삼각형 458">
                <a:extLst>
                  <a:ext uri="{FF2B5EF4-FFF2-40B4-BE49-F238E27FC236}">
                    <a16:creationId xmlns:a16="http://schemas.microsoft.com/office/drawing/2014/main" id="{C81F5FDC-08B9-48A7-B7F2-94131F0719CC}"/>
                  </a:ext>
                </a:extLst>
              </p:cNvPr>
              <p:cNvSpPr/>
              <p:nvPr/>
            </p:nvSpPr>
            <p:spPr>
              <a:xfrm rot="16200000">
                <a:off x="16118033" y="26595512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" name="그룹 36">
              <a:extLst>
                <a:ext uri="{FF2B5EF4-FFF2-40B4-BE49-F238E27FC236}">
                  <a16:creationId xmlns:a16="http://schemas.microsoft.com/office/drawing/2014/main" id="{3537F067-3B44-4CB7-A5EC-60CD8D7AF898}"/>
                </a:ext>
              </a:extLst>
            </p:cNvPr>
            <p:cNvGrpSpPr/>
            <p:nvPr/>
          </p:nvGrpSpPr>
          <p:grpSpPr>
            <a:xfrm>
              <a:off x="9295558" y="3037003"/>
              <a:ext cx="583156" cy="457757"/>
              <a:chOff x="22977833" y="26563942"/>
              <a:chExt cx="583156" cy="457757"/>
            </a:xfrm>
          </p:grpSpPr>
          <p:sp>
            <p:nvSpPr>
              <p:cNvPr id="91" name="이등변 삼각형 459">
                <a:extLst>
                  <a:ext uri="{FF2B5EF4-FFF2-40B4-BE49-F238E27FC236}">
                    <a16:creationId xmlns:a16="http://schemas.microsoft.com/office/drawing/2014/main" id="{5006F057-DA4B-4E20-AC36-C20076422903}"/>
                  </a:ext>
                </a:extLst>
              </p:cNvPr>
              <p:cNvSpPr/>
              <p:nvPr/>
            </p:nvSpPr>
            <p:spPr>
              <a:xfrm rot="5400000">
                <a:off x="22946264" y="26595511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이등변 삼각형 460">
                <a:extLst>
                  <a:ext uri="{FF2B5EF4-FFF2-40B4-BE49-F238E27FC236}">
                    <a16:creationId xmlns:a16="http://schemas.microsoft.com/office/drawing/2014/main" id="{ED9028D8-AF53-498D-92CC-5EF35074B9B9}"/>
                  </a:ext>
                </a:extLst>
              </p:cNvPr>
              <p:cNvSpPr/>
              <p:nvPr/>
            </p:nvSpPr>
            <p:spPr>
              <a:xfrm rot="16200000">
                <a:off x="23134803" y="26595512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3" name="직사각형 38">
              <a:extLst>
                <a:ext uri="{FF2B5EF4-FFF2-40B4-BE49-F238E27FC236}">
                  <a16:creationId xmlns:a16="http://schemas.microsoft.com/office/drawing/2014/main" id="{B85319C0-EF67-453B-8DB2-510368EEFFE4}"/>
                </a:ext>
              </a:extLst>
            </p:cNvPr>
            <p:cNvSpPr/>
            <p:nvPr/>
          </p:nvSpPr>
          <p:spPr>
            <a:xfrm>
              <a:off x="3720589" y="2548140"/>
              <a:ext cx="2017987" cy="1436779"/>
            </a:xfrm>
            <a:prstGeom prst="rect">
              <a:avLst/>
            </a:prstGeom>
            <a:solidFill>
              <a:srgbClr val="E581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461">
              <a:extLst>
                <a:ext uri="{FF2B5EF4-FFF2-40B4-BE49-F238E27FC236}">
                  <a16:creationId xmlns:a16="http://schemas.microsoft.com/office/drawing/2014/main" id="{8634C530-6785-4C43-8222-31292DA6E3DC}"/>
                </a:ext>
              </a:extLst>
            </p:cNvPr>
            <p:cNvSpPr/>
            <p:nvPr/>
          </p:nvSpPr>
          <p:spPr>
            <a:xfrm>
              <a:off x="5738576" y="2550229"/>
              <a:ext cx="2861530" cy="1424784"/>
            </a:xfrm>
            <a:prstGeom prst="rect">
              <a:avLst/>
            </a:prstGeom>
            <a:solidFill>
              <a:srgbClr val="96CBEA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A22891D-0BEC-4E23-B05B-7070425D5FCA}"/>
                </a:ext>
              </a:extLst>
            </p:cNvPr>
            <p:cNvSpPr txBox="1"/>
            <p:nvPr/>
          </p:nvSpPr>
          <p:spPr>
            <a:xfrm>
              <a:off x="6231812" y="2509089"/>
              <a:ext cx="1869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Unsaturated</a:t>
              </a:r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8DBBB37-46D4-424A-B7C7-3C4E4F045E23}"/>
                </a:ext>
              </a:extLst>
            </p:cNvPr>
            <p:cNvSpPr txBox="1"/>
            <p:nvPr/>
          </p:nvSpPr>
          <p:spPr>
            <a:xfrm>
              <a:off x="3962370" y="2526844"/>
              <a:ext cx="1869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Saturated</a:t>
              </a:r>
              <a:endParaRPr lang="ko-KR" altLang="en-US" sz="2000" dirty="0"/>
            </a:p>
          </p:txBody>
        </p:sp>
        <p:cxnSp>
          <p:nvCxnSpPr>
            <p:cNvPr id="97" name="직선 화살표 연결선 42">
              <a:extLst>
                <a:ext uri="{FF2B5EF4-FFF2-40B4-BE49-F238E27FC236}">
                  <a16:creationId xmlns:a16="http://schemas.microsoft.com/office/drawing/2014/main" id="{7E0B02F8-BAC1-4764-819D-7BD66C4B8F31}"/>
                </a:ext>
              </a:extLst>
            </p:cNvPr>
            <p:cNvCxnSpPr>
              <a:cxnSpLocks/>
            </p:cNvCxnSpPr>
            <p:nvPr/>
          </p:nvCxnSpPr>
          <p:spPr>
            <a:xfrm>
              <a:off x="3720589" y="3702027"/>
              <a:ext cx="20179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7610AD-4A5C-4DC3-9E42-09438013C7D2}"/>
                    </a:ext>
                  </a:extLst>
                </p:cNvPr>
                <p:cNvSpPr txBox="1"/>
                <p:nvPr/>
              </p:nvSpPr>
              <p:spPr>
                <a:xfrm>
                  <a:off x="3802059" y="3281852"/>
                  <a:ext cx="1869748" cy="413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𝒔𝒂𝒕</m:t>
                            </m:r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7610AD-4A5C-4DC3-9E42-09438013C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2059" y="3281852"/>
                  <a:ext cx="1869748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화살표: 오른쪽 43">
              <a:extLst>
                <a:ext uri="{FF2B5EF4-FFF2-40B4-BE49-F238E27FC236}">
                  <a16:creationId xmlns:a16="http://schemas.microsoft.com/office/drawing/2014/main" id="{39EDD31E-75BC-4516-BAE9-4DE448461667}"/>
                </a:ext>
              </a:extLst>
            </p:cNvPr>
            <p:cNvSpPr/>
            <p:nvPr/>
          </p:nvSpPr>
          <p:spPr>
            <a:xfrm>
              <a:off x="1188374" y="2758277"/>
              <a:ext cx="910876" cy="1003176"/>
            </a:xfrm>
            <a:prstGeom prst="rightArrow">
              <a:avLst/>
            </a:prstGeom>
            <a:solidFill>
              <a:srgbClr val="E581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Feed</a:t>
              </a:r>
              <a:endParaRPr lang="ko-KR" altLang="en-US" sz="1400" dirty="0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3248BCC-8E89-4C62-B065-0956A376AE27}"/>
              </a:ext>
            </a:extLst>
          </p:cNvPr>
          <p:cNvSpPr txBox="1"/>
          <p:nvPr/>
        </p:nvSpPr>
        <p:spPr>
          <a:xfrm>
            <a:off x="504492" y="928045"/>
            <a:ext cx="111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Leading component concept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During the adsorption step, the saturated region is propagated by the feed gas.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rate of saturation differs for each gas component.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From the ideal PSA concept, we can calculate the rate of saturation as: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50CB6BB-2C7F-46E6-8B81-14E8D0F6970C}"/>
                  </a:ext>
                </a:extLst>
              </p:cNvPr>
              <p:cNvSpPr txBox="1"/>
              <p:nvPr/>
            </p:nvSpPr>
            <p:spPr>
              <a:xfrm>
                <a:off x="529698" y="4091828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Rate of the saturation</a:t>
                </a:r>
                <a:b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component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ko-KR" alt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50CB6BB-2C7F-46E6-8B81-14E8D0F6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98" y="4091828"/>
                <a:ext cx="3110895" cy="707886"/>
              </a:xfrm>
              <a:prstGeom prst="rect">
                <a:avLst/>
              </a:prstGeom>
              <a:blipFill>
                <a:blip r:embed="rId3"/>
                <a:stretch>
                  <a:fillRect l="-215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화살표: 오른쪽 97">
            <a:extLst>
              <a:ext uri="{FF2B5EF4-FFF2-40B4-BE49-F238E27FC236}">
                <a16:creationId xmlns:a16="http://schemas.microsoft.com/office/drawing/2014/main" id="{56237A10-AB44-49A6-9540-858FC217B5F0}"/>
              </a:ext>
            </a:extLst>
          </p:cNvPr>
          <p:cNvSpPr/>
          <p:nvPr/>
        </p:nvSpPr>
        <p:spPr>
          <a:xfrm>
            <a:off x="3008161" y="4783850"/>
            <a:ext cx="526360" cy="830998"/>
          </a:xfrm>
          <a:prstGeom prst="right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853F87C-CBDA-4A1D-BDF9-3B0F76AED7E5}"/>
                  </a:ext>
                </a:extLst>
              </p:cNvPr>
              <p:cNvSpPr txBox="1"/>
              <p:nvPr/>
            </p:nvSpPr>
            <p:spPr>
              <a:xfrm>
                <a:off x="417544" y="4961548"/>
                <a:ext cx="2301136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853F87C-CBDA-4A1D-BDF9-3B0F76AE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44" y="4961548"/>
                <a:ext cx="2301136" cy="676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화살표: 오른쪽 97">
            <a:extLst>
              <a:ext uri="{FF2B5EF4-FFF2-40B4-BE49-F238E27FC236}">
                <a16:creationId xmlns:a16="http://schemas.microsoft.com/office/drawing/2014/main" id="{581D9848-FD87-400F-891D-BD28DCB742DD}"/>
              </a:ext>
            </a:extLst>
          </p:cNvPr>
          <p:cNvSpPr/>
          <p:nvPr/>
        </p:nvSpPr>
        <p:spPr>
          <a:xfrm>
            <a:off x="7658128" y="4783850"/>
            <a:ext cx="526360" cy="830998"/>
          </a:xfrm>
          <a:prstGeom prst="right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244A0D-59CA-4184-A155-87D0991CCE74}"/>
              </a:ext>
            </a:extLst>
          </p:cNvPr>
          <p:cNvSpPr txBox="1"/>
          <p:nvPr/>
        </p:nvSpPr>
        <p:spPr>
          <a:xfrm>
            <a:off x="891685" y="5916920"/>
            <a:ext cx="163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[Definition]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3A6647C-ED06-49E5-8134-85DA9E0A0F01}"/>
              </a:ext>
            </a:extLst>
          </p:cNvPr>
          <p:cNvGrpSpPr/>
          <p:nvPr/>
        </p:nvGrpSpPr>
        <p:grpSpPr>
          <a:xfrm>
            <a:off x="3346283" y="4114752"/>
            <a:ext cx="4579292" cy="2633165"/>
            <a:chOff x="3346283" y="4114752"/>
            <a:chExt cx="4579292" cy="2633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94CDA34-991F-42E4-8A95-B176078AD167}"/>
                    </a:ext>
                  </a:extLst>
                </p:cNvPr>
                <p:cNvSpPr txBox="1"/>
                <p:nvPr/>
              </p:nvSpPr>
              <p:spPr>
                <a:xfrm>
                  <a:off x="3483495" y="4607354"/>
                  <a:ext cx="4442080" cy="413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𝑠𝑎𝑡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94CDA34-991F-42E4-8A95-B176078AD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3495" y="4607354"/>
                  <a:ext cx="4442080" cy="413511"/>
                </a:xfrm>
                <a:prstGeom prst="rect">
                  <a:avLst/>
                </a:prstGeom>
                <a:blipFill>
                  <a:blip r:embed="rId5"/>
                  <a:stretch>
                    <a:fillRect b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456B71E-C4CC-4FEF-A36B-2B66AADEEA85}"/>
                    </a:ext>
                  </a:extLst>
                </p:cNvPr>
                <p:cNvSpPr txBox="1"/>
                <p:nvPr/>
              </p:nvSpPr>
              <p:spPr>
                <a:xfrm>
                  <a:off x="3346283" y="5085242"/>
                  <a:ext cx="3472510" cy="7226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𝑠𝑎𝑡</m:t>
                            </m:r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456B71E-C4CC-4FEF-A36B-2B66AADEE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283" y="5085242"/>
                  <a:ext cx="3472510" cy="7226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DC286C9-18CC-4E74-817B-6BD167E12C92}"/>
                </a:ext>
              </a:extLst>
            </p:cNvPr>
            <p:cNvSpPr txBox="1"/>
            <p:nvPr/>
          </p:nvSpPr>
          <p:spPr>
            <a:xfrm>
              <a:off x="3759964" y="4114752"/>
              <a:ext cx="3599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From the mass balance,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2D7D545-CA2E-4767-A829-C567DEB0E995}"/>
                </a:ext>
              </a:extLst>
            </p:cNvPr>
            <p:cNvSpPr txBox="1"/>
            <p:nvPr/>
          </p:nvSpPr>
          <p:spPr>
            <a:xfrm>
              <a:off x="3904494" y="5916920"/>
              <a:ext cx="2753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altLang="ko-KR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Length</a:t>
              </a: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of saturation region]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5339BF5-5C5B-4975-AF8F-631E9C3B0BBE}"/>
              </a:ext>
            </a:extLst>
          </p:cNvPr>
          <p:cNvGrpSpPr/>
          <p:nvPr/>
        </p:nvGrpSpPr>
        <p:grpSpPr>
          <a:xfrm>
            <a:off x="7762923" y="4089582"/>
            <a:ext cx="4599132" cy="2658335"/>
            <a:chOff x="7896888" y="4089582"/>
            <a:chExt cx="4599132" cy="26583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53412D-E677-43E6-9E68-CF5CADB525A5}"/>
                    </a:ext>
                  </a:extLst>
                </p:cNvPr>
                <p:cNvSpPr txBox="1"/>
                <p:nvPr/>
              </p:nvSpPr>
              <p:spPr>
                <a:xfrm>
                  <a:off x="7896888" y="4471140"/>
                  <a:ext cx="4024104" cy="1052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𝐶𝑂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𝛥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f>
                          <m:fPr>
                            <m:ctrlPr>
                              <a:rPr lang="en-US" altLang="ko-KR" sz="2000" i="1" smtClean="0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2000" i="1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  <m:t>𝛥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f>
                          <m:fPr>
                            <m:ctrlPr>
                              <a:rPr lang="en-US" altLang="ko-KR" sz="2000" i="1" smtClean="0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altLang="ko-KR" sz="2000" i="1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  <m:t>𝛥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53412D-E677-43E6-9E68-CF5CADB52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888" y="4471140"/>
                  <a:ext cx="4024104" cy="10526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C69BD8A-BBE0-42AE-B667-C7D3DDF63C7A}"/>
                </a:ext>
              </a:extLst>
            </p:cNvPr>
            <p:cNvSpPr txBox="1"/>
            <p:nvPr/>
          </p:nvSpPr>
          <p:spPr>
            <a:xfrm>
              <a:off x="8416268" y="4089582"/>
              <a:ext cx="3599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Therefore,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5DF267-2AEB-4062-9FE9-1F64DD141F13}"/>
                </a:ext>
              </a:extLst>
            </p:cNvPr>
            <p:cNvSpPr txBox="1"/>
            <p:nvPr/>
          </p:nvSpPr>
          <p:spPr>
            <a:xfrm>
              <a:off x="8517884" y="5916920"/>
              <a:ext cx="3978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[Ratio of the rate]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= [Ratio of length]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5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uiExpand="1" build="p"/>
      <p:bldP spid="112" grpId="0"/>
      <p:bldP spid="113" grpId="0" animBg="1"/>
      <p:bldP spid="114" grpId="0"/>
      <p:bldP spid="115" grpId="0" animBg="1"/>
      <p:bldP spid="1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ZA_FAU_poly">
            <a:hlinkClick r:id="" action="ppaction://media"/>
            <a:extLst>
              <a:ext uri="{FF2B5EF4-FFF2-40B4-BE49-F238E27FC236}">
                <a16:creationId xmlns:a16="http://schemas.microsoft.com/office/drawing/2014/main" id="{222267C9-CEA0-42EF-84A1-118BCB428D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7717" y="1028950"/>
            <a:ext cx="2299501" cy="23834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CCE86-94BD-4928-AE00-95BB917F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8E0A66-714E-40D8-961D-3E59A2EF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Zeolite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B30B3-C462-462A-9892-62B82F095A88}"/>
              </a:ext>
            </a:extLst>
          </p:cNvPr>
          <p:cNvSpPr txBox="1"/>
          <p:nvPr/>
        </p:nvSpPr>
        <p:spPr>
          <a:xfrm>
            <a:off x="449538" y="747313"/>
            <a:ext cx="11183016" cy="234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International Zeolite Association (IZA) database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Database providing structural information of over 300 zeolites</a:t>
            </a: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in the crystallographic information framework (*.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cif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file</a:t>
            </a: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Online available database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3715D35-E04E-4755-89B7-E78B90B27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090711"/>
            <a:ext cx="2120233" cy="25782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EF23EA-6693-4421-BD75-62DA6891C26F}"/>
              </a:ext>
            </a:extLst>
          </p:cNvPr>
          <p:cNvSpPr txBox="1"/>
          <p:nvPr/>
        </p:nvSpPr>
        <p:spPr>
          <a:xfrm>
            <a:off x="372294" y="3326356"/>
            <a:ext cx="1118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Ideal PSA simulation Results: </a:t>
            </a:r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Classifying zeolites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of IZA database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" name="그림 80">
            <a:extLst>
              <a:ext uri="{FF2B5EF4-FFF2-40B4-BE49-F238E27FC236}">
                <a16:creationId xmlns:a16="http://schemas.microsoft.com/office/drawing/2014/main" id="{6E391747-C671-471F-8718-103EF7DC6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0" y="3752685"/>
            <a:ext cx="3856584" cy="289243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0A6A80E-0C79-45C7-965B-6C1D0BB4F3C6}"/>
              </a:ext>
            </a:extLst>
          </p:cNvPr>
          <p:cNvSpPr txBox="1"/>
          <p:nvPr/>
        </p:nvSpPr>
        <p:spPr>
          <a:xfrm>
            <a:off x="542197" y="3742559"/>
            <a:ext cx="33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(1) </a:t>
            </a:r>
            <a:r>
              <a:rPr lang="en-US" dirty="0">
                <a:solidFill>
                  <a:srgbClr val="1C8E1C"/>
                </a:solidFill>
                <a:latin typeface="Calibri" panose="020F0502020204030204"/>
              </a:rPr>
              <a:t>CH</a:t>
            </a:r>
            <a:r>
              <a:rPr lang="en-US" baseline="-25000" dirty="0">
                <a:solidFill>
                  <a:srgbClr val="1C8E1C"/>
                </a:solidFill>
                <a:latin typeface="Calibri" panose="020F0502020204030204"/>
              </a:rPr>
              <a:t>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leading case (8 zeolites)</a:t>
            </a:r>
          </a:p>
        </p:txBody>
      </p:sp>
      <p:pic>
        <p:nvPicPr>
          <p:cNvPr id="46" name="그림 25">
            <a:extLst>
              <a:ext uri="{FF2B5EF4-FFF2-40B4-BE49-F238E27FC236}">
                <a16:creationId xmlns:a16="http://schemas.microsoft.com/office/drawing/2014/main" id="{66E31BF9-E668-47D0-95AE-807808CF56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9892"/>
          <a:stretch/>
        </p:blipFill>
        <p:spPr>
          <a:xfrm>
            <a:off x="3667442" y="4118052"/>
            <a:ext cx="2815342" cy="1599491"/>
          </a:xfrm>
          <a:prstGeom prst="rect">
            <a:avLst/>
          </a:prstGeom>
        </p:spPr>
      </p:pic>
      <p:pic>
        <p:nvPicPr>
          <p:cNvPr id="47" name="그림 27">
            <a:extLst>
              <a:ext uri="{FF2B5EF4-FFF2-40B4-BE49-F238E27FC236}">
                <a16:creationId xmlns:a16="http://schemas.microsoft.com/office/drawing/2014/main" id="{40AC124B-880E-45F8-814B-A97F9E469E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r="7564" b="6579"/>
          <a:stretch/>
        </p:blipFill>
        <p:spPr>
          <a:xfrm>
            <a:off x="7540728" y="3742559"/>
            <a:ext cx="4120211" cy="2646145"/>
          </a:xfrm>
          <a:prstGeom prst="rect">
            <a:avLst/>
          </a:prstGeom>
        </p:spPr>
      </p:pic>
      <p:pic>
        <p:nvPicPr>
          <p:cNvPr id="48" name="그림 29">
            <a:extLst>
              <a:ext uri="{FF2B5EF4-FFF2-40B4-BE49-F238E27FC236}">
                <a16:creationId xmlns:a16="http://schemas.microsoft.com/office/drawing/2014/main" id="{EF0090ED-3B3C-4FFC-9289-D741F5FED2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t="9892" r="7563"/>
          <a:stretch/>
        </p:blipFill>
        <p:spPr>
          <a:xfrm>
            <a:off x="4332351" y="4732971"/>
            <a:ext cx="2527831" cy="1599491"/>
          </a:xfrm>
          <a:prstGeom prst="rect">
            <a:avLst/>
          </a:prstGeom>
        </p:spPr>
      </p:pic>
      <p:pic>
        <p:nvPicPr>
          <p:cNvPr id="49" name="그림 31">
            <a:extLst>
              <a:ext uri="{FF2B5EF4-FFF2-40B4-BE49-F238E27FC236}">
                <a16:creationId xmlns:a16="http://schemas.microsoft.com/office/drawing/2014/main" id="{3AEF83F6-AE2C-4B4C-8862-BBD4D7762A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10465" r="8358" b="6579"/>
          <a:stretch/>
        </p:blipFill>
        <p:spPr>
          <a:xfrm>
            <a:off x="5079985" y="5364699"/>
            <a:ext cx="2527831" cy="147255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BAC1E07-9A7C-4745-946B-1DC564FFBA6E}"/>
              </a:ext>
            </a:extLst>
          </p:cNvPr>
          <p:cNvSpPr txBox="1"/>
          <p:nvPr/>
        </p:nvSpPr>
        <p:spPr>
          <a:xfrm>
            <a:off x="7898355" y="3742559"/>
            <a:ext cx="34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(3) 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CO</a:t>
            </a:r>
            <a:r>
              <a:rPr lang="en-US" baseline="-25000" dirty="0">
                <a:solidFill>
                  <a:srgbClr val="FF0000"/>
                </a:solidFill>
                <a:latin typeface="Calibri" panose="020F0502020204030204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leading case (83 zeolites)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D5C5CE-1C3F-4935-8AB9-562D15777935}"/>
              </a:ext>
            </a:extLst>
          </p:cNvPr>
          <p:cNvSpPr txBox="1"/>
          <p:nvPr/>
        </p:nvSpPr>
        <p:spPr>
          <a:xfrm>
            <a:off x="4067452" y="3742559"/>
            <a:ext cx="349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(2) </a:t>
            </a:r>
            <a:r>
              <a:rPr lang="en-US" dirty="0">
                <a:solidFill>
                  <a:srgbClr val="190EE2"/>
                </a:solidFill>
                <a:latin typeface="Calibri" panose="020F0502020204030204"/>
              </a:rPr>
              <a:t>H</a:t>
            </a:r>
            <a:r>
              <a:rPr lang="en-US" baseline="-25000" dirty="0">
                <a:solidFill>
                  <a:srgbClr val="190EE2"/>
                </a:solidFill>
                <a:latin typeface="Calibri" panose="020F0502020204030204"/>
              </a:rPr>
              <a:t>2</a:t>
            </a:r>
            <a:r>
              <a:rPr lang="en-US" dirty="0">
                <a:solidFill>
                  <a:srgbClr val="190EE2"/>
                </a:solidFill>
                <a:latin typeface="Calibri" panose="020F0502020204030204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leading case (255 zeolites)</a:t>
            </a:r>
          </a:p>
        </p:txBody>
      </p:sp>
    </p:spTree>
    <p:extLst>
      <p:ext uri="{BB962C8B-B14F-4D97-AF65-F5344CB8AC3E}">
        <p14:creationId xmlns:p14="http://schemas.microsoft.com/office/powerpoint/2010/main" val="310275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 uiExpand="1" build="p"/>
      <p:bldP spid="43" grpId="0"/>
      <p:bldP spid="45" grpId="0"/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59284C78-3DCF-4F6A-9967-7A58C36B1AD4}"/>
              </a:ext>
            </a:extLst>
          </p:cNvPr>
          <p:cNvGrpSpPr/>
          <p:nvPr/>
        </p:nvGrpSpPr>
        <p:grpSpPr>
          <a:xfrm>
            <a:off x="4414660" y="876863"/>
            <a:ext cx="6576608" cy="5923061"/>
            <a:chOff x="4414660" y="876863"/>
            <a:chExt cx="6576608" cy="5923061"/>
          </a:xfrm>
        </p:grpSpPr>
        <p:pic>
          <p:nvPicPr>
            <p:cNvPr id="75" name="그림 10">
              <a:extLst>
                <a:ext uri="{FF2B5EF4-FFF2-40B4-BE49-F238E27FC236}">
                  <a16:creationId xmlns:a16="http://schemas.microsoft.com/office/drawing/2014/main" id="{3FA13CAD-B853-4658-8B89-C89556CE6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660" y="1199707"/>
              <a:ext cx="6576608" cy="56002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58B7CBF-3844-48EC-AB1B-E1A81C9FC0C6}"/>
                    </a:ext>
                  </a:extLst>
                </p:cNvPr>
                <p:cNvSpPr txBox="1"/>
                <p:nvPr/>
              </p:nvSpPr>
              <p:spPr>
                <a:xfrm>
                  <a:off x="6568440" y="876863"/>
                  <a:ext cx="2419927" cy="493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240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2400" dirty="0"/>
                    <a:t> Graph</a:t>
                  </a: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58B7CBF-3844-48EC-AB1B-E1A81C9FC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40" y="876863"/>
                  <a:ext cx="2419927" cy="493405"/>
                </a:xfrm>
                <a:prstGeom prst="rect">
                  <a:avLst/>
                </a:prstGeom>
                <a:blipFill>
                  <a:blip r:embed="rId3"/>
                  <a:stretch>
                    <a:fillRect t="-9877" b="-209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61E9D-D8EF-408A-BCFE-EF66001E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2A374-930C-4A5A-977D-CA96D0B9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for Classification</a:t>
            </a:r>
          </a:p>
        </p:txBody>
      </p:sp>
      <p:sp>
        <p:nvSpPr>
          <p:cNvPr id="61" name="모서리가 둥근 직사각형 172">
            <a:extLst>
              <a:ext uri="{FF2B5EF4-FFF2-40B4-BE49-F238E27FC236}">
                <a16:creationId xmlns:a16="http://schemas.microsoft.com/office/drawing/2014/main" id="{194CBDA3-B69D-484B-8B32-5544D5176BD6}"/>
              </a:ext>
            </a:extLst>
          </p:cNvPr>
          <p:cNvSpPr/>
          <p:nvPr/>
        </p:nvSpPr>
        <p:spPr>
          <a:xfrm>
            <a:off x="521191" y="1826486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CH</a:t>
            </a:r>
            <a:r>
              <a:rPr lang="en-US" altLang="ko-KR" sz="2400" b="1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4</a:t>
            </a:r>
            <a:endParaRPr lang="ko-KR" altLang="en-US" sz="2400" b="1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2" name="모서리가 둥근 직사각형 172">
            <a:extLst>
              <a:ext uri="{FF2B5EF4-FFF2-40B4-BE49-F238E27FC236}">
                <a16:creationId xmlns:a16="http://schemas.microsoft.com/office/drawing/2014/main" id="{95180E45-69C1-488F-81A2-FC6AF1E9A32F}"/>
              </a:ext>
            </a:extLst>
          </p:cNvPr>
          <p:cNvSpPr/>
          <p:nvPr/>
        </p:nvSpPr>
        <p:spPr>
          <a:xfrm>
            <a:off x="3032783" y="2413288"/>
            <a:ext cx="1027355" cy="1322112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CO</a:t>
            </a:r>
            <a:r>
              <a:rPr lang="en-US" altLang="ko-KR" sz="2400" b="1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endParaRPr lang="ko-KR" altLang="en-US" sz="2400" b="1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3" name="모서리가 둥근 직사각형 172">
            <a:extLst>
              <a:ext uri="{FF2B5EF4-FFF2-40B4-BE49-F238E27FC236}">
                <a16:creationId xmlns:a16="http://schemas.microsoft.com/office/drawing/2014/main" id="{080714EE-0453-4897-AB0E-A3DCEB70E8BA}"/>
              </a:ext>
            </a:extLst>
          </p:cNvPr>
          <p:cNvSpPr/>
          <p:nvPr/>
        </p:nvSpPr>
        <p:spPr>
          <a:xfrm>
            <a:off x="1776987" y="2078006"/>
            <a:ext cx="1027355" cy="1657393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H</a:t>
            </a:r>
            <a:r>
              <a:rPr lang="en-US" altLang="ko-KR" sz="2400" b="1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S</a:t>
            </a:r>
            <a:endParaRPr lang="ko-KR" altLang="en-US" sz="2400" b="1" kern="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7DF1E2-E3F5-4E43-833D-6A84AA5C2E92}"/>
              </a:ext>
            </a:extLst>
          </p:cNvPr>
          <p:cNvSpPr txBox="1"/>
          <p:nvPr/>
        </p:nvSpPr>
        <p:spPr>
          <a:xfrm>
            <a:off x="395316" y="463597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s1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=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222AC0-5073-4B5F-98CC-132D2D7ACECC}"/>
              </a:ext>
            </a:extLst>
          </p:cNvPr>
          <p:cNvSpPr txBox="1"/>
          <p:nvPr/>
        </p:nvSpPr>
        <p:spPr>
          <a:xfrm>
            <a:off x="395316" y="57395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s2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= </a:t>
            </a:r>
          </a:p>
        </p:txBody>
      </p:sp>
      <p:sp>
        <p:nvSpPr>
          <p:cNvPr id="66" name="모서리가 둥근 직사각형 172">
            <a:extLst>
              <a:ext uri="{FF2B5EF4-FFF2-40B4-BE49-F238E27FC236}">
                <a16:creationId xmlns:a16="http://schemas.microsoft.com/office/drawing/2014/main" id="{40F39CA1-2058-450F-9B83-50159FAF41EA}"/>
              </a:ext>
            </a:extLst>
          </p:cNvPr>
          <p:cNvSpPr/>
          <p:nvPr/>
        </p:nvSpPr>
        <p:spPr>
          <a:xfrm>
            <a:off x="1178141" y="4501550"/>
            <a:ext cx="1197692" cy="298405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CH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4</a:t>
            </a:r>
            <a:endParaRPr lang="ko-KR" altLang="en-US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7" name="모서리가 둥근 직사각형 172">
            <a:extLst>
              <a:ext uri="{FF2B5EF4-FFF2-40B4-BE49-F238E27FC236}">
                <a16:creationId xmlns:a16="http://schemas.microsoft.com/office/drawing/2014/main" id="{4F235DF2-A8F4-4C62-A82E-CCAE67353167}"/>
              </a:ext>
            </a:extLst>
          </p:cNvPr>
          <p:cNvSpPr/>
          <p:nvPr/>
        </p:nvSpPr>
        <p:spPr>
          <a:xfrm>
            <a:off x="1178142" y="4946621"/>
            <a:ext cx="1197692" cy="298404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H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S</a:t>
            </a:r>
            <a:endParaRPr lang="ko-KR" altLang="en-US" kern="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8" name="모서리가 둥근 직사각형 172">
            <a:extLst>
              <a:ext uri="{FF2B5EF4-FFF2-40B4-BE49-F238E27FC236}">
                <a16:creationId xmlns:a16="http://schemas.microsoft.com/office/drawing/2014/main" id="{D130663F-D971-4C82-9A53-A8608D081BF3}"/>
              </a:ext>
            </a:extLst>
          </p:cNvPr>
          <p:cNvSpPr/>
          <p:nvPr/>
        </p:nvSpPr>
        <p:spPr>
          <a:xfrm>
            <a:off x="1178142" y="6052043"/>
            <a:ext cx="1197691" cy="298401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CO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endParaRPr lang="ko-KR" altLang="en-US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9" name="모서리가 둥근 직사각형 172">
            <a:extLst>
              <a:ext uri="{FF2B5EF4-FFF2-40B4-BE49-F238E27FC236}">
                <a16:creationId xmlns:a16="http://schemas.microsoft.com/office/drawing/2014/main" id="{EB6B651C-A7BB-4BA8-9BEA-15A3D53615A7}"/>
              </a:ext>
            </a:extLst>
          </p:cNvPr>
          <p:cNvSpPr/>
          <p:nvPr/>
        </p:nvSpPr>
        <p:spPr>
          <a:xfrm>
            <a:off x="1178141" y="5619215"/>
            <a:ext cx="1197692" cy="298405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CH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4</a:t>
            </a:r>
            <a:endParaRPr lang="ko-KR" altLang="en-US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D5C8C3-AD9C-4336-B786-739565AE6074}"/>
              </a:ext>
            </a:extLst>
          </p:cNvPr>
          <p:cNvCxnSpPr>
            <a:cxnSpLocks/>
          </p:cNvCxnSpPr>
          <p:nvPr/>
        </p:nvCxnSpPr>
        <p:spPr>
          <a:xfrm>
            <a:off x="1121756" y="4866805"/>
            <a:ext cx="140716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5A357CF-43D4-44B4-BC10-9F677E9DA3CB}"/>
              </a:ext>
            </a:extLst>
          </p:cNvPr>
          <p:cNvCxnSpPr>
            <a:cxnSpLocks/>
          </p:cNvCxnSpPr>
          <p:nvPr/>
        </p:nvCxnSpPr>
        <p:spPr>
          <a:xfrm>
            <a:off x="1121756" y="5980571"/>
            <a:ext cx="140716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40A950C-7F84-400B-85CC-193BE22CB612}"/>
              </a:ext>
            </a:extLst>
          </p:cNvPr>
          <p:cNvSpPr txBox="1"/>
          <p:nvPr/>
        </p:nvSpPr>
        <p:spPr>
          <a:xfrm>
            <a:off x="200177" y="3958876"/>
            <a:ext cx="346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Saturation region ratio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2CCB0EF-941B-41BB-ABEF-F3C642CD7A1A}"/>
              </a:ext>
            </a:extLst>
          </p:cNvPr>
          <p:cNvSpPr txBox="1"/>
          <p:nvPr/>
        </p:nvSpPr>
        <p:spPr>
          <a:xfrm>
            <a:off x="2688936" y="4635973"/>
            <a:ext cx="82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&gt;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E54322-2CFE-4C61-B0B5-50CF0A9AF647}"/>
              </a:ext>
            </a:extLst>
          </p:cNvPr>
          <p:cNvSpPr txBox="1"/>
          <p:nvPr/>
        </p:nvSpPr>
        <p:spPr>
          <a:xfrm>
            <a:off x="2688936" y="5739579"/>
            <a:ext cx="82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&gt; 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E4213EB-9EDE-4654-905F-82C3F538C53C}"/>
              </a:ext>
            </a:extLst>
          </p:cNvPr>
          <p:cNvSpPr/>
          <p:nvPr/>
        </p:nvSpPr>
        <p:spPr>
          <a:xfrm>
            <a:off x="7432848" y="1378361"/>
            <a:ext cx="3323906" cy="2837654"/>
          </a:xfrm>
          <a:prstGeom prst="rect">
            <a:avLst/>
          </a:prstGeom>
          <a:solidFill>
            <a:srgbClr val="00B05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Feasible candidates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A7042E-09DA-4E73-8765-08B681B4FB68}"/>
              </a:ext>
            </a:extLst>
          </p:cNvPr>
          <p:cNvSpPr txBox="1"/>
          <p:nvPr/>
        </p:nvSpPr>
        <p:spPr>
          <a:xfrm>
            <a:off x="200176" y="1185472"/>
            <a:ext cx="397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Different Saturation regions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5417C78-D526-48E9-8B6C-9287EF9F531C}"/>
              </a:ext>
            </a:extLst>
          </p:cNvPr>
          <p:cNvSpPr txBox="1"/>
          <p:nvPr/>
        </p:nvSpPr>
        <p:spPr>
          <a:xfrm>
            <a:off x="6091645" y="1373553"/>
            <a:ext cx="172561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AEI-0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APC-1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CDO-1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JBW-0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MON-0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RRO-0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VSV-0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WEI-0</a:t>
            </a:r>
          </a:p>
        </p:txBody>
      </p:sp>
    </p:spTree>
    <p:extLst>
      <p:ext uri="{BB962C8B-B14F-4D97-AF65-F5344CB8AC3E}">
        <p14:creationId xmlns:p14="http://schemas.microsoft.com/office/powerpoint/2010/main" val="95227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67" grpId="0" animBg="1"/>
      <p:bldP spid="68" grpId="0" animBg="1"/>
      <p:bldP spid="69" grpId="0" animBg="1"/>
      <p:bldP spid="72" grpId="0"/>
      <p:bldP spid="73" grpId="0"/>
      <p:bldP spid="74" grpId="0"/>
      <p:bldP spid="76" grpId="0" animBg="1"/>
      <p:bldP spid="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BB2A6D-8B0F-42FB-B595-1AE07DC9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74FFA18-65E8-46B2-80B9-B55207A2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 of This Method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F4F9D-2AF2-4BDF-A775-3062C3297A68}"/>
              </a:ext>
            </a:extLst>
          </p:cNvPr>
          <p:cNvSpPr txBox="1"/>
          <p:nvPr/>
        </p:nvSpPr>
        <p:spPr>
          <a:xfrm>
            <a:off x="502609" y="1063640"/>
            <a:ext cx="4759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Conventional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8A79C-B6A0-40D8-A29C-C180928CF544}"/>
              </a:ext>
            </a:extLst>
          </p:cNvPr>
          <p:cNvSpPr txBox="1"/>
          <p:nvPr/>
        </p:nvSpPr>
        <p:spPr>
          <a:xfrm>
            <a:off x="502609" y="3796719"/>
            <a:ext cx="523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New feasibility test method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F5F189C-BECB-4B3A-BE16-67F74933D116}"/>
              </a:ext>
            </a:extLst>
          </p:cNvPr>
          <p:cNvGrpSpPr/>
          <p:nvPr/>
        </p:nvGrpSpPr>
        <p:grpSpPr>
          <a:xfrm>
            <a:off x="494989" y="1639459"/>
            <a:ext cx="3417570" cy="1584795"/>
            <a:chOff x="494989" y="1639459"/>
            <a:chExt cx="3417570" cy="158479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6800373-6B7C-4447-A21F-53ED936435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15"/>
            <a:stretch/>
          </p:blipFill>
          <p:spPr bwMode="auto">
            <a:xfrm>
              <a:off x="494989" y="2255025"/>
              <a:ext cx="2987120" cy="96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F1F07E-836D-40F9-8A8F-A9CE814DD1E5}"/>
                </a:ext>
              </a:extLst>
            </p:cNvPr>
            <p:cNvSpPr txBox="1"/>
            <p:nvPr/>
          </p:nvSpPr>
          <p:spPr>
            <a:xfrm>
              <a:off x="502609" y="1639459"/>
              <a:ext cx="3409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Molecular simulations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899631-517D-49B6-BD4B-A736B878F0E8}"/>
              </a:ext>
            </a:extLst>
          </p:cNvPr>
          <p:cNvSpPr txBox="1"/>
          <p:nvPr/>
        </p:nvSpPr>
        <p:spPr>
          <a:xfrm>
            <a:off x="12830784" y="1590891"/>
            <a:ext cx="2284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Isotherm fitting</a:t>
            </a:r>
          </a:p>
        </p:txBody>
      </p:sp>
      <p:pic>
        <p:nvPicPr>
          <p:cNvPr id="1028" name="Picture 4" descr="Methane adsorption isotherms for IMt-2 at three different temperatures. |  Download Scientific Diagram">
            <a:extLst>
              <a:ext uri="{FF2B5EF4-FFF2-40B4-BE49-F238E27FC236}">
                <a16:creationId xmlns:a16="http://schemas.microsoft.com/office/drawing/2014/main" id="{CF23D393-3F0F-4DFE-8A63-3153FC3D8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8" y="1952603"/>
            <a:ext cx="2221871" cy="163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7">
            <a:extLst>
              <a:ext uri="{FF2B5EF4-FFF2-40B4-BE49-F238E27FC236}">
                <a16:creationId xmlns:a16="http://schemas.microsoft.com/office/drawing/2014/main" id="{3F94F74C-9480-4881-8BE7-6B7CF2DC32AD}"/>
              </a:ext>
            </a:extLst>
          </p:cNvPr>
          <p:cNvSpPr/>
          <p:nvPr/>
        </p:nvSpPr>
        <p:spPr>
          <a:xfrm>
            <a:off x="3619515" y="2220756"/>
            <a:ext cx="526360" cy="830998"/>
          </a:xfrm>
          <a:prstGeom prst="right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" name="화살표: 오른쪽 97">
            <a:extLst>
              <a:ext uri="{FF2B5EF4-FFF2-40B4-BE49-F238E27FC236}">
                <a16:creationId xmlns:a16="http://schemas.microsoft.com/office/drawing/2014/main" id="{5BA6D74F-F22B-4194-8A7C-65FAC0B83B0B}"/>
              </a:ext>
            </a:extLst>
          </p:cNvPr>
          <p:cNvSpPr/>
          <p:nvPr/>
        </p:nvSpPr>
        <p:spPr>
          <a:xfrm>
            <a:off x="14959575" y="2145220"/>
            <a:ext cx="526360" cy="830998"/>
          </a:xfrm>
          <a:prstGeom prst="right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8609D2E-A59F-4040-9AFB-7189B7E0B310}"/>
              </a:ext>
            </a:extLst>
          </p:cNvPr>
          <p:cNvGrpSpPr/>
          <p:nvPr/>
        </p:nvGrpSpPr>
        <p:grpSpPr>
          <a:xfrm>
            <a:off x="4174861" y="1485571"/>
            <a:ext cx="2284556" cy="2185773"/>
            <a:chOff x="4174861" y="1485571"/>
            <a:chExt cx="2284556" cy="21857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95D27F-9AC1-4173-BEDD-6C493A8DE318}"/>
                </a:ext>
              </a:extLst>
            </p:cNvPr>
            <p:cNvSpPr txBox="1"/>
            <p:nvPr/>
          </p:nvSpPr>
          <p:spPr>
            <a:xfrm>
              <a:off x="4174861" y="1485571"/>
              <a:ext cx="22845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Process simulations &amp; optimization</a:t>
              </a:r>
            </a:p>
          </p:txBody>
        </p:sp>
        <p:pic>
          <p:nvPicPr>
            <p:cNvPr id="13" name="그림 88">
              <a:extLst>
                <a:ext uri="{FF2B5EF4-FFF2-40B4-BE49-F238E27FC236}">
                  <a16:creationId xmlns:a16="http://schemas.microsoft.com/office/drawing/2014/main" id="{CE9070F4-60E6-4ACF-975F-FC04CDA7F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8936"/>
            <a:stretch/>
          </p:blipFill>
          <p:spPr>
            <a:xfrm>
              <a:off x="4267942" y="2318832"/>
              <a:ext cx="1925559" cy="1352512"/>
            </a:xfrm>
            <a:custGeom>
              <a:avLst/>
              <a:gdLst>
                <a:gd name="connsiteX0" fmla="*/ 0 w 4853825"/>
                <a:gd name="connsiteY0" fmla="*/ 0 h 2081863"/>
                <a:gd name="connsiteX1" fmla="*/ 4853825 w 4853825"/>
                <a:gd name="connsiteY1" fmla="*/ 0 h 2081863"/>
                <a:gd name="connsiteX2" fmla="*/ 4853825 w 4853825"/>
                <a:gd name="connsiteY2" fmla="*/ 2081863 h 2081863"/>
                <a:gd name="connsiteX3" fmla="*/ 668350 w 4853825"/>
                <a:gd name="connsiteY3" fmla="*/ 2081863 h 2081863"/>
                <a:gd name="connsiteX4" fmla="*/ 668350 w 4853825"/>
                <a:gd name="connsiteY4" fmla="*/ 1587220 h 2081863"/>
                <a:gd name="connsiteX5" fmla="*/ 0 w 4853825"/>
                <a:gd name="connsiteY5" fmla="*/ 1587220 h 208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3825" h="2081863">
                  <a:moveTo>
                    <a:pt x="0" y="0"/>
                  </a:moveTo>
                  <a:lnTo>
                    <a:pt x="4853825" y="0"/>
                  </a:lnTo>
                  <a:lnTo>
                    <a:pt x="4853825" y="2081863"/>
                  </a:lnTo>
                  <a:lnTo>
                    <a:pt x="668350" y="2081863"/>
                  </a:lnTo>
                  <a:lnTo>
                    <a:pt x="668350" y="1587220"/>
                  </a:lnTo>
                  <a:lnTo>
                    <a:pt x="0" y="1587220"/>
                  </a:lnTo>
                  <a:close/>
                </a:path>
              </a:pathLst>
            </a:cu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11C73-AA57-4FEB-80E0-FBD4572C8DBC}"/>
                  </a:ext>
                </a:extLst>
              </p:cNvPr>
              <p:cNvSpPr txBox="1"/>
              <p:nvPr/>
            </p:nvSpPr>
            <p:spPr>
              <a:xfrm>
                <a:off x="6128849" y="2428693"/>
                <a:ext cx="19685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adsorbent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11C73-AA57-4FEB-80E0-FBD4572C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849" y="2428693"/>
                <a:ext cx="1968513" cy="646331"/>
              </a:xfrm>
              <a:prstGeom prst="rect">
                <a:avLst/>
              </a:prstGeom>
              <a:blipFill>
                <a:blip r:embed="rId5"/>
                <a:stretch>
                  <a:fillRect l="-247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1ADA14B8-D9DD-4EEF-A2EA-06B485AC357C}"/>
              </a:ext>
            </a:extLst>
          </p:cNvPr>
          <p:cNvGrpSpPr/>
          <p:nvPr/>
        </p:nvGrpSpPr>
        <p:grpSpPr>
          <a:xfrm>
            <a:off x="7322522" y="1270127"/>
            <a:ext cx="1996456" cy="2751204"/>
            <a:chOff x="7504685" y="1270127"/>
            <a:chExt cx="1996456" cy="275120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37489E2-9D07-443E-ABD8-D86141077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8780" y="1622938"/>
              <a:ext cx="573776" cy="833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16321C-6E5B-4359-818F-9488383D6960}"/>
                </a:ext>
              </a:extLst>
            </p:cNvPr>
            <p:cNvSpPr txBox="1"/>
            <p:nvPr/>
          </p:nvSpPr>
          <p:spPr>
            <a:xfrm>
              <a:off x="8082556" y="1270127"/>
              <a:ext cx="1418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Condition 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4263BE-18FA-4D90-B845-6F20DCE63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685" y="2071777"/>
              <a:ext cx="577871" cy="512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F61544-A345-49E2-BEDC-775D5B251D3D}"/>
                </a:ext>
              </a:extLst>
            </p:cNvPr>
            <p:cNvSpPr txBox="1"/>
            <p:nvPr/>
          </p:nvSpPr>
          <p:spPr>
            <a:xfrm>
              <a:off x="8082556" y="1874152"/>
              <a:ext cx="1418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Condition 2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8E5F78E-590C-4C15-B682-1569B95458EA}"/>
                </a:ext>
              </a:extLst>
            </p:cNvPr>
            <p:cNvCxnSpPr>
              <a:cxnSpLocks/>
            </p:cNvCxnSpPr>
            <p:nvPr/>
          </p:nvCxnSpPr>
          <p:spPr>
            <a:xfrm>
              <a:off x="7566892" y="3149660"/>
              <a:ext cx="515664" cy="7309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819356-3152-4C11-9B53-8530D4F83CFD}"/>
                </a:ext>
              </a:extLst>
            </p:cNvPr>
            <p:cNvSpPr txBox="1"/>
            <p:nvPr/>
          </p:nvSpPr>
          <p:spPr>
            <a:xfrm>
              <a:off x="8082556" y="3651999"/>
              <a:ext cx="1418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Condition 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644E5-2A7C-4EB0-87CC-3766162D2E60}"/>
                </a:ext>
              </a:extLst>
            </p:cNvPr>
            <p:cNvSpPr txBox="1"/>
            <p:nvPr/>
          </p:nvSpPr>
          <p:spPr>
            <a:xfrm rot="16200000">
              <a:off x="8393414" y="2249666"/>
              <a:ext cx="369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AADD24-28A5-49AA-A2EF-DB7B3CA55071}"/>
              </a:ext>
            </a:extLst>
          </p:cNvPr>
          <p:cNvGrpSpPr/>
          <p:nvPr/>
        </p:nvGrpSpPr>
        <p:grpSpPr>
          <a:xfrm>
            <a:off x="9125864" y="1081847"/>
            <a:ext cx="1468624" cy="3104037"/>
            <a:chOff x="9308027" y="1081847"/>
            <a:chExt cx="1468624" cy="3104037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606FE51-015A-421D-B8C9-C3E04B19DA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8027" y="1247775"/>
              <a:ext cx="484540" cy="186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07ECB1C-E4E4-42C6-83BB-234225EC5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8027" y="1869939"/>
              <a:ext cx="484540" cy="186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284C21F-51DA-40B2-9B2E-822BF9AEF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8027" y="3649729"/>
              <a:ext cx="484540" cy="186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854CB27-381F-4F16-8AAE-D9682C5565BB}"/>
                </a:ext>
              </a:extLst>
            </p:cNvPr>
            <p:cNvCxnSpPr>
              <a:cxnSpLocks/>
            </p:cNvCxnSpPr>
            <p:nvPr/>
          </p:nvCxnSpPr>
          <p:spPr>
            <a:xfrm>
              <a:off x="9308027" y="1476615"/>
              <a:ext cx="484540" cy="168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94B7E9A-CED1-4A05-9204-1D093BD07492}"/>
                </a:ext>
              </a:extLst>
            </p:cNvPr>
            <p:cNvCxnSpPr>
              <a:cxnSpLocks/>
            </p:cNvCxnSpPr>
            <p:nvPr/>
          </p:nvCxnSpPr>
          <p:spPr>
            <a:xfrm>
              <a:off x="9308027" y="2116463"/>
              <a:ext cx="484540" cy="168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B786492-82C6-4DF8-B022-4CC1079C7117}"/>
                </a:ext>
              </a:extLst>
            </p:cNvPr>
            <p:cNvCxnSpPr>
              <a:cxnSpLocks/>
            </p:cNvCxnSpPr>
            <p:nvPr/>
          </p:nvCxnSpPr>
          <p:spPr>
            <a:xfrm>
              <a:off x="9308027" y="3880604"/>
              <a:ext cx="484540" cy="168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DBBE37-565B-410A-B07F-D72974BE30B5}"/>
                </a:ext>
              </a:extLst>
            </p:cNvPr>
            <p:cNvSpPr txBox="1"/>
            <p:nvPr/>
          </p:nvSpPr>
          <p:spPr>
            <a:xfrm>
              <a:off x="9780741" y="1081847"/>
              <a:ext cx="995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0EE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Feasible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065F51-F4F5-4847-BD7F-B59FE416C355}"/>
                </a:ext>
              </a:extLst>
            </p:cNvPr>
            <p:cNvSpPr txBox="1"/>
            <p:nvPr/>
          </p:nvSpPr>
          <p:spPr>
            <a:xfrm>
              <a:off x="9780741" y="1461697"/>
              <a:ext cx="995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Infeasible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6989659-E2BB-4F32-95AE-D97C49AF1675}"/>
                </a:ext>
              </a:extLst>
            </p:cNvPr>
            <p:cNvSpPr txBox="1"/>
            <p:nvPr/>
          </p:nvSpPr>
          <p:spPr>
            <a:xfrm>
              <a:off x="9780741" y="1712161"/>
              <a:ext cx="995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0EE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Feasible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89AC020-983D-4825-B6D0-AC1D8E45A563}"/>
                </a:ext>
              </a:extLst>
            </p:cNvPr>
            <p:cNvSpPr txBox="1"/>
            <p:nvPr/>
          </p:nvSpPr>
          <p:spPr>
            <a:xfrm>
              <a:off x="9780741" y="2092011"/>
              <a:ext cx="995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Infeasible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45AAFC-E39C-4E23-A3D1-69A55DE047E9}"/>
                </a:ext>
              </a:extLst>
            </p:cNvPr>
            <p:cNvSpPr txBox="1"/>
            <p:nvPr/>
          </p:nvSpPr>
          <p:spPr>
            <a:xfrm>
              <a:off x="9780741" y="3467480"/>
              <a:ext cx="995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90EE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Feasible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038A96-AB03-4390-838F-80BA6C3B9010}"/>
                </a:ext>
              </a:extLst>
            </p:cNvPr>
            <p:cNvSpPr txBox="1"/>
            <p:nvPr/>
          </p:nvSpPr>
          <p:spPr>
            <a:xfrm>
              <a:off x="9780741" y="3847330"/>
              <a:ext cx="995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Infeasible</a:t>
              </a:r>
            </a:p>
          </p:txBody>
        </p:sp>
      </p:grpSp>
      <p:sp>
        <p:nvSpPr>
          <p:cNvPr id="70" name="Right Brace 69">
            <a:extLst>
              <a:ext uri="{FF2B5EF4-FFF2-40B4-BE49-F238E27FC236}">
                <a16:creationId xmlns:a16="http://schemas.microsoft.com/office/drawing/2014/main" id="{CC980DFD-A123-4525-8D1F-C104C535F92A}"/>
              </a:ext>
            </a:extLst>
          </p:cNvPr>
          <p:cNvSpPr/>
          <p:nvPr/>
        </p:nvSpPr>
        <p:spPr>
          <a:xfrm>
            <a:off x="10503243" y="1135380"/>
            <a:ext cx="382671" cy="3050504"/>
          </a:xfrm>
          <a:prstGeom prst="rightBrace">
            <a:avLst>
              <a:gd name="adj1" fmla="val 5346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02E0A6-23C4-4B97-A917-00460F5A108F}"/>
              </a:ext>
            </a:extLst>
          </p:cNvPr>
          <p:cNvSpPr txBox="1"/>
          <p:nvPr/>
        </p:nvSpPr>
        <p:spPr>
          <a:xfrm>
            <a:off x="10905213" y="2304122"/>
            <a:ext cx="1801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Several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CPU 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weeks</a:t>
            </a:r>
            <a:b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(to test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single adsorbent)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6AC417-639B-48E0-B7F6-0FF07742F5A1}"/>
              </a:ext>
            </a:extLst>
          </p:cNvPr>
          <p:cNvGrpSpPr/>
          <p:nvPr/>
        </p:nvGrpSpPr>
        <p:grpSpPr>
          <a:xfrm>
            <a:off x="494989" y="4366373"/>
            <a:ext cx="3650886" cy="1584795"/>
            <a:chOff x="494989" y="4366373"/>
            <a:chExt cx="3650886" cy="158479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5142197-50B2-4E69-91A3-244FCCEBFC01}"/>
                </a:ext>
              </a:extLst>
            </p:cNvPr>
            <p:cNvGrpSpPr/>
            <p:nvPr/>
          </p:nvGrpSpPr>
          <p:grpSpPr>
            <a:xfrm>
              <a:off x="494989" y="4366373"/>
              <a:ext cx="3417570" cy="1584795"/>
              <a:chOff x="494989" y="4366373"/>
              <a:chExt cx="3417570" cy="1584795"/>
            </a:xfrm>
          </p:grpSpPr>
          <p:pic>
            <p:nvPicPr>
              <p:cNvPr id="74" name="Picture 2">
                <a:extLst>
                  <a:ext uri="{FF2B5EF4-FFF2-40B4-BE49-F238E27FC236}">
                    <a16:creationId xmlns:a16="http://schemas.microsoft.com/office/drawing/2014/main" id="{B84D4BFD-710F-404F-9109-1ADB67FED5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115"/>
              <a:stretch/>
            </p:blipFill>
            <p:spPr bwMode="auto">
              <a:xfrm>
                <a:off x="494989" y="4981939"/>
                <a:ext cx="2987120" cy="9692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E796A23-3233-4F6A-9757-165C9484A556}"/>
                  </a:ext>
                </a:extLst>
              </p:cNvPr>
              <p:cNvSpPr txBox="1"/>
              <p:nvPr/>
            </p:nvSpPr>
            <p:spPr>
              <a:xfrm>
                <a:off x="502609" y="4366373"/>
                <a:ext cx="340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Molecular simulations</a:t>
                </a:r>
              </a:p>
            </p:txBody>
          </p:sp>
        </p:grpSp>
        <p:sp>
          <p:nvSpPr>
            <p:cNvPr id="76" name="화살표: 오른쪽 97">
              <a:extLst>
                <a:ext uri="{FF2B5EF4-FFF2-40B4-BE49-F238E27FC236}">
                  <a16:creationId xmlns:a16="http://schemas.microsoft.com/office/drawing/2014/main" id="{43BA65A0-9EA1-4D3D-B687-EAB5BDE9A691}"/>
                </a:ext>
              </a:extLst>
            </p:cNvPr>
            <p:cNvSpPr/>
            <p:nvPr/>
          </p:nvSpPr>
          <p:spPr>
            <a:xfrm>
              <a:off x="3619515" y="4947670"/>
              <a:ext cx="526360" cy="830998"/>
            </a:xfrm>
            <a:prstGeom prst="rightArrow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DD8CB6-84ED-4EA4-8A36-6A87183D7EEB}"/>
              </a:ext>
            </a:extLst>
          </p:cNvPr>
          <p:cNvGrpSpPr/>
          <p:nvPr/>
        </p:nvGrpSpPr>
        <p:grpSpPr>
          <a:xfrm>
            <a:off x="4246766" y="4366373"/>
            <a:ext cx="2581471" cy="2311126"/>
            <a:chOff x="4246766" y="4366373"/>
            <a:chExt cx="2581471" cy="231112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4045ABF-47A4-4DE2-A8FC-254EBF569783}"/>
                </a:ext>
              </a:extLst>
            </p:cNvPr>
            <p:cNvGrpSpPr/>
            <p:nvPr/>
          </p:nvGrpSpPr>
          <p:grpSpPr>
            <a:xfrm>
              <a:off x="4292517" y="4704088"/>
              <a:ext cx="2176136" cy="1973411"/>
              <a:chOff x="4414660" y="835979"/>
              <a:chExt cx="6576608" cy="5963945"/>
            </a:xfrm>
          </p:grpSpPr>
          <p:pic>
            <p:nvPicPr>
              <p:cNvPr id="79" name="그림 10">
                <a:extLst>
                  <a:ext uri="{FF2B5EF4-FFF2-40B4-BE49-F238E27FC236}">
                    <a16:creationId xmlns:a16="http://schemas.microsoft.com/office/drawing/2014/main" id="{9DC00AE3-F4F6-437D-9B55-AE4AE29B1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4660" y="1199707"/>
                <a:ext cx="6576608" cy="5600217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0560BDE3-3FEF-41F6-B247-8B6B1A3AA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8619" y="835979"/>
                <a:ext cx="2414225" cy="646232"/>
              </a:xfrm>
              <a:prstGeom prst="rect">
                <a:avLst/>
              </a:prstGeom>
            </p:spPr>
          </p:pic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C0FAEDF-7092-4434-AE3F-363050FE5C3C}"/>
                </a:ext>
              </a:extLst>
            </p:cNvPr>
            <p:cNvSpPr txBox="1"/>
            <p:nvPr/>
          </p:nvSpPr>
          <p:spPr>
            <a:xfrm>
              <a:off x="4246766" y="4366373"/>
              <a:ext cx="2581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Saturation region ratio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2D5E44A-C615-4ACE-8609-B127A8EF2435}"/>
              </a:ext>
            </a:extLst>
          </p:cNvPr>
          <p:cNvSpPr txBox="1"/>
          <p:nvPr/>
        </p:nvSpPr>
        <p:spPr>
          <a:xfrm>
            <a:off x="6670554" y="4667512"/>
            <a:ext cx="995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Infeasible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55D16E4-2C6C-4D83-B2B7-D0021D1FE48F}"/>
              </a:ext>
            </a:extLst>
          </p:cNvPr>
          <p:cNvSpPr txBox="1"/>
          <p:nvPr/>
        </p:nvSpPr>
        <p:spPr>
          <a:xfrm>
            <a:off x="7661617" y="4674730"/>
            <a:ext cx="995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90E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Feasible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E12162-B79A-4BE5-985E-21ECF598881B}"/>
              </a:ext>
            </a:extLst>
          </p:cNvPr>
          <p:cNvCxnSpPr>
            <a:cxnSpLocks/>
          </p:cNvCxnSpPr>
          <p:nvPr/>
        </p:nvCxnSpPr>
        <p:spPr>
          <a:xfrm>
            <a:off x="7654466" y="4667384"/>
            <a:ext cx="0" cy="20101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C7169F0-F0B4-4C83-B490-86534C96F6B2}"/>
              </a:ext>
            </a:extLst>
          </p:cNvPr>
          <p:cNvSpPr txBox="1"/>
          <p:nvPr/>
        </p:nvSpPr>
        <p:spPr>
          <a:xfrm>
            <a:off x="8793004" y="5639256"/>
            <a:ext cx="1801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Several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CPU 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hours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(for 346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adsorbents)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2D03FE-AD66-44C7-8845-6B6A5947A7A2}"/>
              </a:ext>
            </a:extLst>
          </p:cNvPr>
          <p:cNvSpPr/>
          <p:nvPr/>
        </p:nvSpPr>
        <p:spPr>
          <a:xfrm>
            <a:off x="7584362" y="5020502"/>
            <a:ext cx="140207" cy="1402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B9C6B94-1A9B-4D6D-B3A0-FE522F93C273}"/>
              </a:ext>
            </a:extLst>
          </p:cNvPr>
          <p:cNvSpPr/>
          <p:nvPr/>
        </p:nvSpPr>
        <p:spPr>
          <a:xfrm>
            <a:off x="7584362" y="5247216"/>
            <a:ext cx="140207" cy="1402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11808F6-9D10-4235-A58E-CDBBEE0A6157}"/>
              </a:ext>
            </a:extLst>
          </p:cNvPr>
          <p:cNvSpPr/>
          <p:nvPr/>
        </p:nvSpPr>
        <p:spPr>
          <a:xfrm>
            <a:off x="7584362" y="5473930"/>
            <a:ext cx="140207" cy="1402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1485364-63E2-4C8A-B93C-C3FC6DE90B1E}"/>
              </a:ext>
            </a:extLst>
          </p:cNvPr>
          <p:cNvSpPr/>
          <p:nvPr/>
        </p:nvSpPr>
        <p:spPr>
          <a:xfrm>
            <a:off x="7584362" y="5700644"/>
            <a:ext cx="140207" cy="1402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AB2C997-0A24-403E-98C0-13A40945E910}"/>
              </a:ext>
            </a:extLst>
          </p:cNvPr>
          <p:cNvSpPr/>
          <p:nvPr/>
        </p:nvSpPr>
        <p:spPr>
          <a:xfrm>
            <a:off x="7584362" y="5927358"/>
            <a:ext cx="140207" cy="1402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7D798B8-6D73-4610-BCC7-0A890EDB6487}"/>
              </a:ext>
            </a:extLst>
          </p:cNvPr>
          <p:cNvSpPr/>
          <p:nvPr/>
        </p:nvSpPr>
        <p:spPr>
          <a:xfrm>
            <a:off x="7584362" y="6154072"/>
            <a:ext cx="140207" cy="1402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E85DFF1-071D-4C1F-94C9-885333976CE3}"/>
              </a:ext>
            </a:extLst>
          </p:cNvPr>
          <p:cNvSpPr/>
          <p:nvPr/>
        </p:nvSpPr>
        <p:spPr>
          <a:xfrm>
            <a:off x="7584362" y="6380786"/>
            <a:ext cx="140207" cy="1402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2DEE3AC-AA7A-40AB-831E-6BD1B35C1992}"/>
              </a:ext>
            </a:extLst>
          </p:cNvPr>
          <p:cNvSpPr/>
          <p:nvPr/>
        </p:nvSpPr>
        <p:spPr>
          <a:xfrm>
            <a:off x="7584362" y="6607499"/>
            <a:ext cx="140207" cy="1402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AA3F837-CCE5-482F-B251-394FAEAEB7E5}"/>
              </a:ext>
            </a:extLst>
          </p:cNvPr>
          <p:cNvSpPr txBox="1"/>
          <p:nvPr/>
        </p:nvSpPr>
        <p:spPr>
          <a:xfrm>
            <a:off x="7416095" y="912054"/>
            <a:ext cx="228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ex) design/operation</a:t>
            </a:r>
          </a:p>
        </p:txBody>
      </p:sp>
      <p:sp>
        <p:nvSpPr>
          <p:cNvPr id="108" name="Right Brace 107">
            <a:extLst>
              <a:ext uri="{FF2B5EF4-FFF2-40B4-BE49-F238E27FC236}">
                <a16:creationId xmlns:a16="http://schemas.microsoft.com/office/drawing/2014/main" id="{3E9B1564-DA6C-4F08-A48F-7FB1DAEE0091}"/>
              </a:ext>
            </a:extLst>
          </p:cNvPr>
          <p:cNvSpPr/>
          <p:nvPr/>
        </p:nvSpPr>
        <p:spPr>
          <a:xfrm>
            <a:off x="8460042" y="5006066"/>
            <a:ext cx="228027" cy="885559"/>
          </a:xfrm>
          <a:prstGeom prst="rightBrace">
            <a:avLst>
              <a:gd name="adj1" fmla="val 5346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2" descr="Curved Arrow Doodle Transparent PNG &amp;amp; SVG Vector">
            <a:extLst>
              <a:ext uri="{FF2B5EF4-FFF2-40B4-BE49-F238E27FC236}">
                <a16:creationId xmlns:a16="http://schemas.microsoft.com/office/drawing/2014/main" id="{8F04814E-C09B-4E8A-9D00-A9111C79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55428" flipH="1">
            <a:off x="8578099" y="4300335"/>
            <a:ext cx="1095530" cy="131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4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03633 0.00116 " pathEditMode="relative" rAng="0" ptsTypes="AA">
                                      <p:cBhvr>
                                        <p:cTn id="102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4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03658 -0.00139 " pathEditMode="relative" rAng="0" ptsTypes="AA">
                                      <p:cBhvr>
                                        <p:cTn id="104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-6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03633 0.00047 " pathEditMode="relative" rAng="0" ptsTypes="AA">
                                      <p:cBhvr>
                                        <p:cTn id="106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2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0.03633 0.00115 " pathEditMode="relative" rAng="0" ptsTypes="AA">
                                      <p:cBhvr>
                                        <p:cTn id="108" dur="1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4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-0.03815 2.96296E-6 " pathEditMode="relative" rAng="0" ptsTypes="AA">
                                      <p:cBhvr>
                                        <p:cTn id="110" dur="1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-0.03906 -0.00046 " pathEditMode="relative" rAng="0" ptsTypes="AA">
                                      <p:cBhvr>
                                        <p:cTn id="112" dur="1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53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0.03906 -0.00162 " pathEditMode="relative" rAng="0" ptsTypes="AA">
                                      <p:cBhvr>
                                        <p:cTn id="114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-9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-0.03945 -1.11111E-6 " pathEditMode="relative" rAng="0" ptsTypes="AA">
                                      <p:cBhvr>
                                        <p:cTn id="116" dur="1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9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1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0000"/>
                                      </p:to>
                                    </p:animClr>
                                    <p:set>
                                      <p:cBhvr>
                                        <p:cTn id="123" dur="1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1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0000"/>
                                      </p:to>
                                    </p:animClr>
                                    <p:set>
                                      <p:cBhvr>
                                        <p:cTn id="127" dur="1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0000"/>
                                      </p:to>
                                    </p:animClr>
                                    <p:set>
                                      <p:cBhvr>
                                        <p:cTn id="131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0000"/>
                                      </p:to>
                                    </p:animClr>
                                    <p:set>
                                      <p:cBhvr>
                                        <p:cTn id="135" dur="1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90EE2"/>
                                      </p:to>
                                    </p:animClr>
                                    <p:set>
                                      <p:cBhvr>
                                        <p:cTn id="147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90EE2"/>
                                      </p:to>
                                    </p:animClr>
                                    <p:set>
                                      <p:cBhvr>
                                        <p:cTn id="151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1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1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90EE2"/>
                                      </p:to>
                                    </p:animClr>
                                    <p:set>
                                      <p:cBhvr>
                                        <p:cTn id="155" dur="1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1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animBg="1"/>
      <p:bldP spid="20" grpId="0"/>
      <p:bldP spid="70" grpId="0" animBg="1"/>
      <p:bldP spid="73" grpId="0"/>
      <p:bldP spid="88" grpId="0"/>
      <p:bldP spid="89" grpId="0"/>
      <p:bldP spid="93" grpId="0"/>
      <p:bldP spid="91" grpId="0" animBg="1"/>
      <p:bldP spid="91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6" grpId="0"/>
      <p:bldP spid="1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4DD75-AD0F-419E-A3B4-C7A3EC5B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DB81D1-75D3-4515-A78A-FF50CD80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7" name="그룹 40">
            <a:extLst>
              <a:ext uri="{FF2B5EF4-FFF2-40B4-BE49-F238E27FC236}">
                <a16:creationId xmlns:a16="http://schemas.microsoft.com/office/drawing/2014/main" id="{8EEA34A6-8912-4E3A-984F-9452E3133E5F}"/>
              </a:ext>
            </a:extLst>
          </p:cNvPr>
          <p:cNvGrpSpPr/>
          <p:nvPr/>
        </p:nvGrpSpPr>
        <p:grpSpPr>
          <a:xfrm>
            <a:off x="8711241" y="1242506"/>
            <a:ext cx="2850292" cy="1715529"/>
            <a:chOff x="5692346" y="3639065"/>
            <a:chExt cx="2850292" cy="1715529"/>
          </a:xfrm>
        </p:grpSpPr>
        <p:cxnSp>
          <p:nvCxnSpPr>
            <p:cNvPr id="8" name="직선 화살표 연결선 41">
              <a:extLst>
                <a:ext uri="{FF2B5EF4-FFF2-40B4-BE49-F238E27FC236}">
                  <a16:creationId xmlns:a16="http://schemas.microsoft.com/office/drawing/2014/main" id="{8891B6AE-7F46-49DC-BD4A-EEB8FD294F99}"/>
                </a:ext>
              </a:extLst>
            </p:cNvPr>
            <p:cNvCxnSpPr/>
            <p:nvPr/>
          </p:nvCxnSpPr>
          <p:spPr>
            <a:xfrm>
              <a:off x="5692346" y="5354594"/>
              <a:ext cx="28502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42">
              <a:extLst>
                <a:ext uri="{FF2B5EF4-FFF2-40B4-BE49-F238E27FC236}">
                  <a16:creationId xmlns:a16="http://schemas.microsoft.com/office/drawing/2014/main" id="{CE61C7A0-10F6-4ED1-B891-E7A009E02E0C}"/>
                </a:ext>
              </a:extLst>
            </p:cNvPr>
            <p:cNvCxnSpPr/>
            <p:nvPr/>
          </p:nvCxnSpPr>
          <p:spPr>
            <a:xfrm flipV="1">
              <a:off x="5696465" y="3639065"/>
              <a:ext cx="0" cy="17155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43">
            <a:extLst>
              <a:ext uri="{FF2B5EF4-FFF2-40B4-BE49-F238E27FC236}">
                <a16:creationId xmlns:a16="http://schemas.microsoft.com/office/drawing/2014/main" id="{C62E1562-0A4B-4092-80CF-F533B9B3F8F1}"/>
              </a:ext>
            </a:extLst>
          </p:cNvPr>
          <p:cNvCxnSpPr/>
          <p:nvPr/>
        </p:nvCxnSpPr>
        <p:spPr>
          <a:xfrm flipV="1">
            <a:off x="11146070" y="1242506"/>
            <a:ext cx="0" cy="171552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44">
            <a:extLst>
              <a:ext uri="{FF2B5EF4-FFF2-40B4-BE49-F238E27FC236}">
                <a16:creationId xmlns:a16="http://schemas.microsoft.com/office/drawing/2014/main" id="{81DCA9FD-732A-46FA-9C5C-25E0D9F07ACA}"/>
              </a:ext>
            </a:extLst>
          </p:cNvPr>
          <p:cNvGrpSpPr/>
          <p:nvPr/>
        </p:nvGrpSpPr>
        <p:grpSpPr>
          <a:xfrm>
            <a:off x="6060097" y="2551953"/>
            <a:ext cx="5293703" cy="406082"/>
            <a:chOff x="2192366" y="5087265"/>
            <a:chExt cx="6354465" cy="406082"/>
          </a:xfrm>
        </p:grpSpPr>
        <p:cxnSp>
          <p:nvCxnSpPr>
            <p:cNvPr id="12" name="직선 연결선 45">
              <a:extLst>
                <a:ext uri="{FF2B5EF4-FFF2-40B4-BE49-F238E27FC236}">
                  <a16:creationId xmlns:a16="http://schemas.microsoft.com/office/drawing/2014/main" id="{45316759-3797-4982-B1FC-3303D5D68DD7}"/>
                </a:ext>
              </a:extLst>
            </p:cNvPr>
            <p:cNvCxnSpPr/>
            <p:nvPr/>
          </p:nvCxnSpPr>
          <p:spPr>
            <a:xfrm>
              <a:off x="2192366" y="5087265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46">
              <a:extLst>
                <a:ext uri="{FF2B5EF4-FFF2-40B4-BE49-F238E27FC236}">
                  <a16:creationId xmlns:a16="http://schemas.microsoft.com/office/drawing/2014/main" id="{11DD733C-CD6F-469C-B11E-22A58922066E}"/>
                </a:ext>
              </a:extLst>
            </p:cNvPr>
            <p:cNvCxnSpPr/>
            <p:nvPr/>
          </p:nvCxnSpPr>
          <p:spPr>
            <a:xfrm>
              <a:off x="5369748" y="5087265"/>
              <a:ext cx="0" cy="4060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47">
              <a:extLst>
                <a:ext uri="{FF2B5EF4-FFF2-40B4-BE49-F238E27FC236}">
                  <a16:creationId xmlns:a16="http://schemas.microsoft.com/office/drawing/2014/main" id="{D5D8634B-B6A6-4B7A-8797-44F1FF75B0E7}"/>
                </a:ext>
              </a:extLst>
            </p:cNvPr>
            <p:cNvCxnSpPr/>
            <p:nvPr/>
          </p:nvCxnSpPr>
          <p:spPr>
            <a:xfrm>
              <a:off x="5350549" y="5493347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48">
            <a:extLst>
              <a:ext uri="{FF2B5EF4-FFF2-40B4-BE49-F238E27FC236}">
                <a16:creationId xmlns:a16="http://schemas.microsoft.com/office/drawing/2014/main" id="{4603DD55-B0DF-4BC2-9FC5-02FF64EC78C9}"/>
              </a:ext>
            </a:extLst>
          </p:cNvPr>
          <p:cNvGrpSpPr/>
          <p:nvPr/>
        </p:nvGrpSpPr>
        <p:grpSpPr>
          <a:xfrm>
            <a:off x="5524481" y="1496938"/>
            <a:ext cx="3196282" cy="1480150"/>
            <a:chOff x="2291403" y="4630136"/>
            <a:chExt cx="3196282" cy="882264"/>
          </a:xfrm>
        </p:grpSpPr>
        <p:sp>
          <p:nvSpPr>
            <p:cNvPr id="16" name="직사각형 49">
              <a:extLst>
                <a:ext uri="{FF2B5EF4-FFF2-40B4-BE49-F238E27FC236}">
                  <a16:creationId xmlns:a16="http://schemas.microsoft.com/office/drawing/2014/main" id="{23223126-8967-47A3-8F99-84C57202B47E}"/>
                </a:ext>
              </a:extLst>
            </p:cNvPr>
            <p:cNvSpPr/>
            <p:nvPr/>
          </p:nvSpPr>
          <p:spPr>
            <a:xfrm>
              <a:off x="2291403" y="4700235"/>
              <a:ext cx="3196282" cy="81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50">
              <a:extLst>
                <a:ext uri="{FF2B5EF4-FFF2-40B4-BE49-F238E27FC236}">
                  <a16:creationId xmlns:a16="http://schemas.microsoft.com/office/drawing/2014/main" id="{9F01FED4-0616-4559-A7CF-66BAD6A05B8A}"/>
                </a:ext>
              </a:extLst>
            </p:cNvPr>
            <p:cNvCxnSpPr/>
            <p:nvPr/>
          </p:nvCxnSpPr>
          <p:spPr>
            <a:xfrm flipV="1">
              <a:off x="5480546" y="4630136"/>
              <a:ext cx="0" cy="87848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4A60B56-213E-417A-A66C-907F4D13D00C}"/>
              </a:ext>
            </a:extLst>
          </p:cNvPr>
          <p:cNvSpPr txBox="1"/>
          <p:nvPr/>
        </p:nvSpPr>
        <p:spPr>
          <a:xfrm rot="16200000">
            <a:off x="8180901" y="2018912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mol. </a:t>
            </a:r>
            <a:r>
              <a:rPr lang="en-US" altLang="ko-KR" sz="1050" dirty="0" err="1"/>
              <a:t>frac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5B6FD-6894-4F0E-B203-E8889F7FE799}"/>
              </a:ext>
            </a:extLst>
          </p:cNvPr>
          <p:cNvSpPr txBox="1"/>
          <p:nvPr/>
        </p:nvSpPr>
        <p:spPr>
          <a:xfrm>
            <a:off x="10480310" y="3007752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Axial (m)</a:t>
            </a:r>
            <a:endParaRPr lang="ko-KR" alt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5FE1B-D4ED-4499-B4C1-65210BCC3331}"/>
              </a:ext>
            </a:extLst>
          </p:cNvPr>
          <p:cNvSpPr txBox="1"/>
          <p:nvPr/>
        </p:nvSpPr>
        <p:spPr>
          <a:xfrm>
            <a:off x="9888729" y="2637784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B0F0"/>
                </a:solidFill>
              </a:rPr>
              <a:t>Unsaturated region</a:t>
            </a:r>
            <a:endParaRPr lang="ko-KR" altLang="en-US" sz="1050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571FE-A86C-4B79-B0C7-1B569740B4A9}"/>
              </a:ext>
            </a:extLst>
          </p:cNvPr>
          <p:cNvSpPr txBox="1"/>
          <p:nvPr/>
        </p:nvSpPr>
        <p:spPr>
          <a:xfrm>
            <a:off x="8684949" y="2638512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Saturated region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2E3B3-B122-44C2-AF69-3BFBD9D96CB6}"/>
              </a:ext>
            </a:extLst>
          </p:cNvPr>
          <p:cNvSpPr txBox="1"/>
          <p:nvPr/>
        </p:nvSpPr>
        <p:spPr>
          <a:xfrm>
            <a:off x="9003142" y="901308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Saturation period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DA236B-07A3-44C8-A324-462761AA3A45}"/>
              </a:ext>
            </a:extLst>
          </p:cNvPr>
          <p:cNvSpPr txBox="1"/>
          <p:nvPr/>
        </p:nvSpPr>
        <p:spPr>
          <a:xfrm>
            <a:off x="8919322" y="904880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Desaturation period</a:t>
            </a:r>
            <a:endParaRPr lang="ko-KR" altLang="en-US" dirty="0"/>
          </a:p>
        </p:txBody>
      </p:sp>
      <p:pic>
        <p:nvPicPr>
          <p:cNvPr id="24" name="그림 58">
            <a:extLst>
              <a:ext uri="{FF2B5EF4-FFF2-40B4-BE49-F238E27FC236}">
                <a16:creationId xmlns:a16="http://schemas.microsoft.com/office/drawing/2014/main" id="{8E9A5A6B-1C05-4EE8-A767-1CDC77D65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0"/>
          <a:stretch/>
        </p:blipFill>
        <p:spPr>
          <a:xfrm>
            <a:off x="6940325" y="550047"/>
            <a:ext cx="1974506" cy="24651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714624-EF54-4636-AE27-07B23114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23" y="3999349"/>
            <a:ext cx="3260527" cy="2777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9E0FC4-E1FE-40CC-BC81-B69AD39FDA96}"/>
                  </a:ext>
                </a:extLst>
              </p:cNvPr>
              <p:cNvSpPr txBox="1"/>
              <p:nvPr/>
            </p:nvSpPr>
            <p:spPr>
              <a:xfrm>
                <a:off x="7739399" y="3124510"/>
                <a:ext cx="3196282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ko-KR" i="1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9E0FC4-E1FE-40CC-BC81-B69AD39FD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99" y="3124510"/>
                <a:ext cx="3196282" cy="956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3C15DC0-BC32-49FB-85D3-F7192BA2F6C0}"/>
              </a:ext>
            </a:extLst>
          </p:cNvPr>
          <p:cNvSpPr txBox="1"/>
          <p:nvPr/>
        </p:nvSpPr>
        <p:spPr>
          <a:xfrm>
            <a:off x="371351" y="1172292"/>
            <a:ext cx="73908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Shortcut evaluation method:</a:t>
            </a:r>
            <a:br>
              <a:rPr lang="en-US" sz="2400" dirty="0"/>
            </a:br>
            <a:r>
              <a:rPr lang="en-US" sz="2400" dirty="0"/>
              <a:t>Ideal PSA process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Extension to multicomponent case:</a:t>
            </a:r>
            <a:br>
              <a:rPr lang="en-US" sz="2400" dirty="0"/>
            </a:br>
            <a:r>
              <a:rPr lang="en-US" sz="2400" dirty="0"/>
              <a:t>The shortcut method</a:t>
            </a:r>
            <a:br>
              <a:rPr lang="en-US" sz="2400" dirty="0"/>
            </a:br>
            <a:r>
              <a:rPr lang="en-US" sz="2400" dirty="0"/>
              <a:t>with multiple gas components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Feasibility test method:</a:t>
            </a:r>
            <a:br>
              <a:rPr lang="en-US" sz="2400" dirty="0"/>
            </a:br>
            <a:r>
              <a:rPr lang="en-US" sz="2400" dirty="0"/>
              <a:t>Feasibility for the separation process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Using IZA database, the separation feasibility was tested for 346 zeolites, and 8 zeolites were found to be feasible.</a:t>
            </a:r>
          </a:p>
        </p:txBody>
      </p:sp>
      <p:grpSp>
        <p:nvGrpSpPr>
          <p:cNvPr id="50" name="그룹 121">
            <a:extLst>
              <a:ext uri="{FF2B5EF4-FFF2-40B4-BE49-F238E27FC236}">
                <a16:creationId xmlns:a16="http://schemas.microsoft.com/office/drawing/2014/main" id="{1AC10BE5-3E9E-429D-AFA9-54EA64C0E9C4}"/>
              </a:ext>
            </a:extLst>
          </p:cNvPr>
          <p:cNvGrpSpPr/>
          <p:nvPr/>
        </p:nvGrpSpPr>
        <p:grpSpPr>
          <a:xfrm>
            <a:off x="11139453" y="1435100"/>
            <a:ext cx="2887990" cy="2044700"/>
            <a:chOff x="7912992" y="3975100"/>
            <a:chExt cx="2887990" cy="2044700"/>
          </a:xfrm>
        </p:grpSpPr>
        <p:sp>
          <p:nvSpPr>
            <p:cNvPr id="51" name="직사각형 122">
              <a:extLst>
                <a:ext uri="{FF2B5EF4-FFF2-40B4-BE49-F238E27FC236}">
                  <a16:creationId xmlns:a16="http://schemas.microsoft.com/office/drawing/2014/main" id="{1C6BE40D-D08C-4DFE-B222-A52338720B0A}"/>
                </a:ext>
              </a:extLst>
            </p:cNvPr>
            <p:cNvSpPr/>
            <p:nvPr/>
          </p:nvSpPr>
          <p:spPr>
            <a:xfrm>
              <a:off x="7932042" y="3975100"/>
              <a:ext cx="2868940" cy="2044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123">
              <a:extLst>
                <a:ext uri="{FF2B5EF4-FFF2-40B4-BE49-F238E27FC236}">
                  <a16:creationId xmlns:a16="http://schemas.microsoft.com/office/drawing/2014/main" id="{4E9D0841-CE09-4E67-84D8-843BC355000F}"/>
                </a:ext>
              </a:extLst>
            </p:cNvPr>
            <p:cNvCxnSpPr/>
            <p:nvPr/>
          </p:nvCxnSpPr>
          <p:spPr>
            <a:xfrm>
              <a:off x="7912992" y="5493347"/>
              <a:ext cx="4154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1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42" presetClass="path" presetSubtype="0" accel="493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2017 -3.7037E-7 " pathEditMode="relative" rAng="0" ptsTypes="AA">
                                      <p:cBhvr>
                                        <p:cTn id="50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750"/>
                            </p:stCondLst>
                            <p:childTnLst>
                              <p:par>
                                <p:cTn id="67" presetID="42" presetClass="path" presetSubtype="0" decel="63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7 -3.7037E-7 L 0.21745 -0.1203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601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25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037 L 0.21875 0.05903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5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0" grpId="1"/>
      <p:bldP spid="20" grpId="2"/>
      <p:bldP spid="21" grpId="0"/>
      <p:bldP spid="21" grpId="1"/>
      <p:bldP spid="22" grpId="0"/>
      <p:bldP spid="22" grpId="1"/>
      <p:bldP spid="23" grpId="0"/>
      <p:bldP spid="30" grpId="0"/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24575" y="4405867"/>
            <a:ext cx="62198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Seongbin Ga</a:t>
            </a:r>
            <a:br>
              <a:rPr lang="en-US" altLang="ko-KR" sz="2400" b="1" dirty="0"/>
            </a:br>
            <a:r>
              <a:rPr lang="en-US" altLang="ko-KR" dirty="0"/>
              <a:t>School of Chemical Engineering</a:t>
            </a:r>
            <a:br>
              <a:rPr lang="en-US" altLang="ko-KR" dirty="0"/>
            </a:br>
            <a:r>
              <a:rPr lang="en-US" altLang="ko-KR" dirty="0"/>
              <a:t>Pusan National University (PNU)</a:t>
            </a:r>
            <a:br>
              <a:rPr lang="en-US" altLang="ko-KR" dirty="0"/>
            </a:br>
            <a:r>
              <a:rPr lang="en-US" altLang="ko-KR" dirty="0"/>
              <a:t>Republic of Korea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Email: 	 </a:t>
            </a:r>
            <a:r>
              <a:rPr lang="en-US" altLang="ko-KR" dirty="0">
                <a:hlinkClick r:id="rId3"/>
              </a:rPr>
              <a:t>sga00@pusan.ac.kr</a:t>
            </a:r>
            <a:br>
              <a:rPr lang="en-US" altLang="ko-KR" dirty="0"/>
            </a:br>
            <a:r>
              <a:rPr lang="en-US" altLang="ko-KR" dirty="0"/>
              <a:t>Web CV: </a:t>
            </a:r>
            <a:r>
              <a:rPr lang="en-US" altLang="ko-KR" dirty="0">
                <a:hlinkClick r:id="rId4"/>
              </a:rPr>
              <a:t>http://sebyga.github.io/resume</a:t>
            </a:r>
            <a:endParaRPr lang="en-US" altLang="ko-KR" dirty="0"/>
          </a:p>
          <a:p>
            <a:endParaRPr lang="en-US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pic>
        <p:nvPicPr>
          <p:cNvPr id="5" name="Picture 4" descr="Image result for Thank you for your attenti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481210"/>
            <a:ext cx="5946152" cy="397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7D319-F0B1-4F0E-904D-04EBF6D01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274" y="958659"/>
            <a:ext cx="3400425" cy="3400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635E13-E3DD-44C9-B276-2435376EA6C8}"/>
              </a:ext>
            </a:extLst>
          </p:cNvPr>
          <p:cNvSpPr/>
          <p:nvPr/>
        </p:nvSpPr>
        <p:spPr>
          <a:xfrm>
            <a:off x="9363456" y="1456944"/>
            <a:ext cx="390144" cy="414528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Validation: Ideal PSA 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AE8C36-59BA-4A1B-A6A6-512786D4C243}"/>
              </a:ext>
            </a:extLst>
          </p:cNvPr>
          <p:cNvSpPr txBox="1"/>
          <p:nvPr/>
        </p:nvSpPr>
        <p:spPr>
          <a:xfrm>
            <a:off x="358520" y="995581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1CC4AF-6562-490C-9AC6-ADCD84C4C4DA}"/>
              </a:ext>
            </a:extLst>
          </p:cNvPr>
          <p:cNvSpPr txBox="1"/>
          <p:nvPr/>
        </p:nvSpPr>
        <p:spPr>
          <a:xfrm>
            <a:off x="358520" y="1253093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S. Ga et al., </a:t>
            </a:r>
            <a:r>
              <a:rPr lang="en-US" altLang="ko-KR" sz="1600" i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Comput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. Chem. Eng.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2017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8B5D49-007A-4153-96B8-AC6205701F18}"/>
              </a:ext>
            </a:extLst>
          </p:cNvPr>
          <p:cNvSpPr txBox="1"/>
          <p:nvPr/>
        </p:nvSpPr>
        <p:spPr>
          <a:xfrm>
            <a:off x="358520" y="1611754"/>
            <a:ext cx="60676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I theoretically derived the method,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and roughly validated 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by comparing with the rigorous (dynamic) simulations.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C153341-A1C6-400F-AE39-17C530E7B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75"/>
          <a:stretch/>
        </p:blipFill>
        <p:spPr>
          <a:xfrm>
            <a:off x="600352" y="3275486"/>
            <a:ext cx="1943010" cy="1779890"/>
          </a:xfrm>
          <a:prstGeom prst="rect">
            <a:avLst/>
          </a:prstGeom>
        </p:spPr>
      </p:pic>
      <p:pic>
        <p:nvPicPr>
          <p:cNvPr id="81" name="Picture 3">
            <a:extLst>
              <a:ext uri="{FF2B5EF4-FFF2-40B4-BE49-F238E27FC236}">
                <a16:creationId xmlns:a16="http://schemas.microsoft.com/office/drawing/2014/main" id="{C8486012-6036-477E-811F-702ED0019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4" r="56876"/>
          <a:stretch/>
        </p:blipFill>
        <p:spPr bwMode="auto">
          <a:xfrm>
            <a:off x="2540930" y="3284217"/>
            <a:ext cx="1373921" cy="177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F19CE423-FEC9-4153-8280-ED4B4E0DE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962396"/>
              </p:ext>
            </p:extLst>
          </p:nvPr>
        </p:nvGraphicFramePr>
        <p:xfrm>
          <a:off x="3920730" y="3281912"/>
          <a:ext cx="4350539" cy="1777927"/>
        </p:xfrm>
        <a:graphic>
          <a:graphicData uri="http://schemas.openxmlformats.org/drawingml/2006/table">
            <a:tbl>
              <a:tblPr firstRow="1" firstCol="1" bandRow="1"/>
              <a:tblGrid>
                <a:gridCol w="2765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6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solidFill>
                            <a:srgbClr val="FF0000"/>
                          </a:solidFill>
                          <a:effectLst/>
                        </a:rPr>
                        <a:t>PSA dynamic simulation</a:t>
                      </a:r>
                      <a:r>
                        <a:rPr lang="en-US" sz="1200" b="1" u="sng" baseline="0" dirty="0">
                          <a:solidFill>
                            <a:srgbClr val="FF0000"/>
                          </a:solidFill>
                          <a:effectLst/>
                        </a:rPr>
                        <a:t> (non-ideal)</a:t>
                      </a:r>
                      <a:endParaRPr lang="ko-KR" sz="1200" b="1" u="sng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Selectivity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0.1992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100~300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0.2601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20~26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4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0.333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7~25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8B44BDC4-E545-4342-A5AF-49F404BC9B61}"/>
              </a:ext>
            </a:extLst>
          </p:cNvPr>
          <p:cNvSpPr txBox="1"/>
          <p:nvPr/>
        </p:nvSpPr>
        <p:spPr>
          <a:xfrm>
            <a:off x="3712272" y="3682406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64662-823E-4499-B1C8-541AAB8C0205}"/>
              </a:ext>
            </a:extLst>
          </p:cNvPr>
          <p:cNvSpPr txBox="1"/>
          <p:nvPr/>
        </p:nvSpPr>
        <p:spPr>
          <a:xfrm>
            <a:off x="3712272" y="4116954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5E9869-83CD-49DD-9F23-A801C0B33A8A}"/>
              </a:ext>
            </a:extLst>
          </p:cNvPr>
          <p:cNvSpPr txBox="1"/>
          <p:nvPr/>
        </p:nvSpPr>
        <p:spPr>
          <a:xfrm>
            <a:off x="3712272" y="4578795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43E105-A44F-458A-A679-BF35BF11818C}"/>
              </a:ext>
            </a:extLst>
          </p:cNvPr>
          <p:cNvSpPr txBox="1"/>
          <p:nvPr/>
        </p:nvSpPr>
        <p:spPr>
          <a:xfrm rot="16200000">
            <a:off x="3174314" y="3904536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B03A3FF-ECB5-412A-8070-2FF3916A412F}"/>
              </a:ext>
            </a:extLst>
          </p:cNvPr>
          <p:cNvSpPr txBox="1"/>
          <p:nvPr/>
        </p:nvSpPr>
        <p:spPr>
          <a:xfrm rot="16200000">
            <a:off x="3174314" y="4347962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A4A648-357D-4520-98B3-0E07791BA4A5}"/>
              </a:ext>
            </a:extLst>
          </p:cNvPr>
          <p:cNvSpPr txBox="1"/>
          <p:nvPr/>
        </p:nvSpPr>
        <p:spPr>
          <a:xfrm rot="16200000">
            <a:off x="5227668" y="3886121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66B6C6-2682-4A4D-B12D-C2C391D8232C}"/>
              </a:ext>
            </a:extLst>
          </p:cNvPr>
          <p:cNvSpPr txBox="1"/>
          <p:nvPr/>
        </p:nvSpPr>
        <p:spPr>
          <a:xfrm rot="16200000">
            <a:off x="5227668" y="4370398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BC38C77-892F-45B6-8BD9-A9FAE775AF15}"/>
              </a:ext>
            </a:extLst>
          </p:cNvPr>
          <p:cNvSpPr txBox="1"/>
          <p:nvPr/>
        </p:nvSpPr>
        <p:spPr>
          <a:xfrm>
            <a:off x="8416341" y="3290802"/>
            <a:ext cx="2580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400" b="1" dirty="0" err="1">
                <a:solidFill>
                  <a:prstClr val="black"/>
                </a:solidFill>
                <a:latin typeface="Times New Roman"/>
              </a:rPr>
              <a:t>cf</a:t>
            </a:r>
            <a:r>
              <a:rPr lang="en-US" altLang="ko-KR" sz="1400" b="1" dirty="0">
                <a:solidFill>
                  <a:prstClr val="black"/>
                </a:solidFill>
                <a:latin typeface="Times New Roman"/>
              </a:rPr>
              <a:t>) Working capacity</a:t>
            </a:r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  <a:latin typeface="Times New Roman"/>
              </a:rPr>
              <a:t>(1~15bar)</a:t>
            </a:r>
          </a:p>
          <a:p>
            <a:pPr latinLnBrk="1"/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A:  2.2mol/kg</a:t>
            </a:r>
          </a:p>
          <a:p>
            <a:pPr latinLnBrk="1"/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B:  0.95mol/kg</a:t>
            </a:r>
          </a:p>
          <a:p>
            <a:pPr latinLnBrk="1"/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C:  8.1mol/kg</a:t>
            </a:r>
            <a:endParaRPr lang="ko-KR" altLang="en-US" sz="1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F2131A-1225-404D-BEA6-6811C89B8CFA}"/>
              </a:ext>
            </a:extLst>
          </p:cNvPr>
          <p:cNvSpPr txBox="1"/>
          <p:nvPr/>
        </p:nvSpPr>
        <p:spPr>
          <a:xfrm>
            <a:off x="612281" y="2801907"/>
            <a:ext cx="6339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Comparison of the sorbents (if target purity = 0.5)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4FF43D9-4D23-4D7D-9D08-5307F1C0E613}"/>
              </a:ext>
            </a:extLst>
          </p:cNvPr>
          <p:cNvCxnSpPr/>
          <p:nvPr/>
        </p:nvCxnSpPr>
        <p:spPr>
          <a:xfrm flipH="1">
            <a:off x="612281" y="3283106"/>
            <a:ext cx="7658988" cy="0"/>
          </a:xfrm>
          <a:prstGeom prst="line">
            <a:avLst/>
          </a:prstGeom>
          <a:noFill/>
          <a:ln w="38100" cap="flat" cmpd="sng" algn="ctr">
            <a:solidFill>
              <a:srgbClr val="FE9700"/>
            </a:solidFill>
            <a:prstDash val="solid"/>
            <a:miter lim="800000"/>
          </a:ln>
          <a:effectLst/>
        </p:spPr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F0BFE7B-8F6D-4CD6-ABC8-C64CD75AF05F}"/>
              </a:ext>
            </a:extLst>
          </p:cNvPr>
          <p:cNvCxnSpPr/>
          <p:nvPr/>
        </p:nvCxnSpPr>
        <p:spPr>
          <a:xfrm flipH="1">
            <a:off x="612281" y="5052374"/>
            <a:ext cx="7658988" cy="0"/>
          </a:xfrm>
          <a:prstGeom prst="line">
            <a:avLst/>
          </a:prstGeom>
          <a:noFill/>
          <a:ln w="38100" cap="flat" cmpd="sng" algn="ctr">
            <a:solidFill>
              <a:srgbClr val="FE9700"/>
            </a:solidFill>
            <a:prstDash val="solid"/>
            <a:miter lim="800000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DD0318D-95D5-4888-BDCE-14001F260D2E}"/>
              </a:ext>
            </a:extLst>
          </p:cNvPr>
          <p:cNvSpPr txBox="1"/>
          <p:nvPr/>
        </p:nvSpPr>
        <p:spPr>
          <a:xfrm>
            <a:off x="819427" y="4624961"/>
            <a:ext cx="1083467" cy="369332"/>
          </a:xfrm>
          <a:prstGeom prst="rect">
            <a:avLst/>
          </a:prstGeom>
          <a:solidFill>
            <a:srgbClr val="E2EFDA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Cu-BTC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9D73487-C1FB-42B2-B7D6-85B5553C7063}"/>
              </a:ext>
            </a:extLst>
          </p:cNvPr>
          <p:cNvSpPr txBox="1"/>
          <p:nvPr/>
        </p:nvSpPr>
        <p:spPr>
          <a:xfrm>
            <a:off x="819427" y="4146381"/>
            <a:ext cx="108346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BPL (AC)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274D8A7-3588-4197-B65F-FB92BDBD9933}"/>
              </a:ext>
            </a:extLst>
          </p:cNvPr>
          <p:cNvSpPr txBox="1"/>
          <p:nvPr/>
        </p:nvSpPr>
        <p:spPr>
          <a:xfrm>
            <a:off x="819427" y="3658686"/>
            <a:ext cx="1373921" cy="369332"/>
          </a:xfrm>
          <a:prstGeom prst="rect">
            <a:avLst/>
          </a:prstGeom>
          <a:solidFill>
            <a:srgbClr val="E2EFDA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Zeolite 13X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61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2" grpId="0" animBg="1"/>
      <p:bldP spid="101" grpId="0" animBg="1"/>
      <p:bldP spid="10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Validation: Ideal PSA Process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8B5D49-007A-4153-96B8-AC6205701F18}"/>
              </a:ext>
            </a:extLst>
          </p:cNvPr>
          <p:cNvSpPr txBox="1"/>
          <p:nvPr/>
        </p:nvSpPr>
        <p:spPr>
          <a:xfrm>
            <a:off x="358520" y="995366"/>
            <a:ext cx="69947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Realff group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 in Georgia Tech has validated with many adsorbents.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FF36E5-F406-4255-B915-DEC921C90475}"/>
              </a:ext>
            </a:extLst>
          </p:cNvPr>
          <p:cNvSpPr txBox="1"/>
          <p:nvPr/>
        </p:nvSpPr>
        <p:spPr>
          <a:xfrm>
            <a:off x="358520" y="6382748"/>
            <a:ext cx="46135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You, Sen et al., 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Applied Nano Mat.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2020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65447B5-5193-48EC-A4FA-2666E35C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38383" y="1372616"/>
            <a:ext cx="5645475" cy="2287827"/>
          </a:xfrm>
          <a:custGeom>
            <a:avLst/>
            <a:gdLst>
              <a:gd name="connsiteX0" fmla="*/ 222571 w 5645475"/>
              <a:gd name="connsiteY0" fmla="*/ 0 h 2287827"/>
              <a:gd name="connsiteX1" fmla="*/ 2813278 w 5645475"/>
              <a:gd name="connsiteY1" fmla="*/ 0 h 2287827"/>
              <a:gd name="connsiteX2" fmla="*/ 2813278 w 5645475"/>
              <a:gd name="connsiteY2" fmla="*/ 332707 h 2287827"/>
              <a:gd name="connsiteX3" fmla="*/ 3101502 w 5645475"/>
              <a:gd name="connsiteY3" fmla="*/ 332707 h 2287827"/>
              <a:gd name="connsiteX4" fmla="*/ 3101502 w 5645475"/>
              <a:gd name="connsiteY4" fmla="*/ 0 h 2287827"/>
              <a:gd name="connsiteX5" fmla="*/ 5645475 w 5645475"/>
              <a:gd name="connsiteY5" fmla="*/ 0 h 2287827"/>
              <a:gd name="connsiteX6" fmla="*/ 5645475 w 5645475"/>
              <a:gd name="connsiteY6" fmla="*/ 2287827 h 2287827"/>
              <a:gd name="connsiteX7" fmla="*/ 0 w 5645475"/>
              <a:gd name="connsiteY7" fmla="*/ 2287827 h 2287827"/>
              <a:gd name="connsiteX8" fmla="*/ 0 w 5645475"/>
              <a:gd name="connsiteY8" fmla="*/ 337958 h 2287827"/>
              <a:gd name="connsiteX9" fmla="*/ 222571 w 5645475"/>
              <a:gd name="connsiteY9" fmla="*/ 337958 h 228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45475" h="2287827">
                <a:moveTo>
                  <a:pt x="222571" y="0"/>
                </a:moveTo>
                <a:lnTo>
                  <a:pt x="2813278" y="0"/>
                </a:lnTo>
                <a:lnTo>
                  <a:pt x="2813278" y="332707"/>
                </a:lnTo>
                <a:lnTo>
                  <a:pt x="3101502" y="332707"/>
                </a:lnTo>
                <a:lnTo>
                  <a:pt x="3101502" y="0"/>
                </a:lnTo>
                <a:lnTo>
                  <a:pt x="5645475" y="0"/>
                </a:lnTo>
                <a:lnTo>
                  <a:pt x="5645475" y="2287827"/>
                </a:lnTo>
                <a:lnTo>
                  <a:pt x="0" y="2287827"/>
                </a:lnTo>
                <a:lnTo>
                  <a:pt x="0" y="337958"/>
                </a:lnTo>
                <a:lnTo>
                  <a:pt x="222571" y="337958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909899-B274-42E5-994A-D288ABC6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4" y="3631868"/>
            <a:ext cx="5645475" cy="2626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1AC10-FD28-47B3-BC05-52E5E859F83B}"/>
              </a:ext>
            </a:extLst>
          </p:cNvPr>
          <p:cNvSpPr txBox="1"/>
          <p:nvPr/>
        </p:nvSpPr>
        <p:spPr>
          <a:xfrm>
            <a:off x="393540" y="2039177"/>
            <a:ext cx="211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Shortcut method:</a:t>
            </a:r>
            <a:br>
              <a:rPr lang="en-US" altLang="ko-KR" dirty="0"/>
            </a:br>
            <a:r>
              <a:rPr lang="en-US" altLang="ko-KR" dirty="0"/>
              <a:t>ideal PSA process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081D63-1F8C-4CEA-91C0-8CB9D33187EE}"/>
              </a:ext>
            </a:extLst>
          </p:cNvPr>
          <p:cNvSpPr txBox="1"/>
          <p:nvPr/>
        </p:nvSpPr>
        <p:spPr>
          <a:xfrm>
            <a:off x="393539" y="4606803"/>
            <a:ext cx="247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Rigorous simulations:</a:t>
            </a:r>
            <a:br>
              <a:rPr lang="en-US" altLang="ko-KR" dirty="0"/>
            </a:br>
            <a:r>
              <a:rPr lang="en-US" altLang="ko-KR" dirty="0"/>
              <a:t>dynamic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90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10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0582D-EFD9-49E9-8E0B-C90E5A0967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5816600"/>
            <a:ext cx="549275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7E8A9-0CDB-4B93-A05C-4369FE4F2D34}"/>
              </a:ext>
            </a:extLst>
          </p:cNvPr>
          <p:cNvSpPr txBox="1"/>
          <p:nvPr/>
        </p:nvSpPr>
        <p:spPr>
          <a:xfrm>
            <a:off x="3053080" y="2971800"/>
            <a:ext cx="608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Application of the Method</a:t>
            </a:r>
          </a:p>
        </p:txBody>
      </p:sp>
    </p:spTree>
    <p:extLst>
      <p:ext uri="{BB962C8B-B14F-4D97-AF65-F5344CB8AC3E}">
        <p14:creationId xmlns:p14="http://schemas.microsoft.com/office/powerpoint/2010/main" val="35453761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>
            <a:extLst>
              <a:ext uri="{FF2B5EF4-FFF2-40B4-BE49-F238E27FC236}">
                <a16:creationId xmlns:a16="http://schemas.microsoft.com/office/drawing/2014/main" id="{EA9168A8-E37B-475F-ACF2-04DA884D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742" y="1749188"/>
            <a:ext cx="1274174" cy="271295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AAB111-D45C-4646-9CFB-D0883FE27541}"/>
              </a:ext>
            </a:extLst>
          </p:cNvPr>
          <p:cNvGrpSpPr/>
          <p:nvPr/>
        </p:nvGrpSpPr>
        <p:grpSpPr>
          <a:xfrm>
            <a:off x="332572" y="4002105"/>
            <a:ext cx="2972020" cy="2617959"/>
            <a:chOff x="332572" y="3964005"/>
            <a:chExt cx="2972020" cy="261795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732F33-483A-4797-A824-9241E596DDAE}"/>
                </a:ext>
              </a:extLst>
            </p:cNvPr>
            <p:cNvGrpSpPr/>
            <p:nvPr/>
          </p:nvGrpSpPr>
          <p:grpSpPr>
            <a:xfrm>
              <a:off x="332572" y="4004500"/>
              <a:ext cx="2924365" cy="2577464"/>
              <a:chOff x="332572" y="4004500"/>
              <a:chExt cx="2924365" cy="2577464"/>
            </a:xfrm>
          </p:grpSpPr>
          <p:pic>
            <p:nvPicPr>
              <p:cNvPr id="54" name="그림 53" descr="CO2 Capture with Adsorbents | SpringerLink">
                <a:extLst>
                  <a:ext uri="{FF2B5EF4-FFF2-40B4-BE49-F238E27FC236}">
                    <a16:creationId xmlns:a16="http://schemas.microsoft.com/office/drawing/2014/main" id="{F2688402-AF99-436C-A54B-C4F01663F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57" r="20575" b="9356"/>
              <a:stretch/>
            </p:blipFill>
            <p:spPr bwMode="auto">
              <a:xfrm>
                <a:off x="555625" y="4004500"/>
                <a:ext cx="2701312" cy="2371725"/>
              </a:xfrm>
              <a:custGeom>
                <a:avLst/>
                <a:gdLst>
                  <a:gd name="connsiteX0" fmla="*/ 0 w 2701312"/>
                  <a:gd name="connsiteY0" fmla="*/ 0 h 2371725"/>
                  <a:gd name="connsiteX1" fmla="*/ 2701312 w 2701312"/>
                  <a:gd name="connsiteY1" fmla="*/ 0 h 2371725"/>
                  <a:gd name="connsiteX2" fmla="*/ 2701312 w 2701312"/>
                  <a:gd name="connsiteY2" fmla="*/ 234124 h 2371725"/>
                  <a:gd name="connsiteX3" fmla="*/ 2196715 w 2701312"/>
                  <a:gd name="connsiteY3" fmla="*/ 234124 h 2371725"/>
                  <a:gd name="connsiteX4" fmla="*/ 2196715 w 2701312"/>
                  <a:gd name="connsiteY4" fmla="*/ 609905 h 2371725"/>
                  <a:gd name="connsiteX5" fmla="*/ 2701312 w 2701312"/>
                  <a:gd name="connsiteY5" fmla="*/ 609905 h 2371725"/>
                  <a:gd name="connsiteX6" fmla="*/ 2701312 w 2701312"/>
                  <a:gd name="connsiteY6" fmla="*/ 1297320 h 2371725"/>
                  <a:gd name="connsiteX7" fmla="*/ 2179936 w 2701312"/>
                  <a:gd name="connsiteY7" fmla="*/ 1297320 h 2371725"/>
                  <a:gd name="connsiteX8" fmla="*/ 2179936 w 2701312"/>
                  <a:gd name="connsiteY8" fmla="*/ 1755169 h 2371725"/>
                  <a:gd name="connsiteX9" fmla="*/ 2701312 w 2701312"/>
                  <a:gd name="connsiteY9" fmla="*/ 1755169 h 2371725"/>
                  <a:gd name="connsiteX10" fmla="*/ 2701312 w 2701312"/>
                  <a:gd name="connsiteY10" fmla="*/ 2371725 h 2371725"/>
                  <a:gd name="connsiteX11" fmla="*/ 0 w 2701312"/>
                  <a:gd name="connsiteY11" fmla="*/ 2371725 h 23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01312" h="2371725">
                    <a:moveTo>
                      <a:pt x="0" y="0"/>
                    </a:moveTo>
                    <a:lnTo>
                      <a:pt x="2701312" y="0"/>
                    </a:lnTo>
                    <a:lnTo>
                      <a:pt x="2701312" y="234124"/>
                    </a:lnTo>
                    <a:lnTo>
                      <a:pt x="2196715" y="234124"/>
                    </a:lnTo>
                    <a:lnTo>
                      <a:pt x="2196715" y="609905"/>
                    </a:lnTo>
                    <a:lnTo>
                      <a:pt x="2701312" y="609905"/>
                    </a:lnTo>
                    <a:lnTo>
                      <a:pt x="2701312" y="1297320"/>
                    </a:lnTo>
                    <a:lnTo>
                      <a:pt x="2179936" y="1297320"/>
                    </a:lnTo>
                    <a:lnTo>
                      <a:pt x="2179936" y="1755169"/>
                    </a:lnTo>
                    <a:lnTo>
                      <a:pt x="2701312" y="1755169"/>
                    </a:lnTo>
                    <a:lnTo>
                      <a:pt x="2701312" y="2371725"/>
                    </a:lnTo>
                    <a:lnTo>
                      <a:pt x="0" y="237172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63061-A4CE-4DB4-B2C7-5ECF816EE7C1}"/>
                  </a:ext>
                </a:extLst>
              </p:cNvPr>
              <p:cNvSpPr txBox="1"/>
              <p:nvPr/>
            </p:nvSpPr>
            <p:spPr>
              <a:xfrm>
                <a:off x="1354160" y="630496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Pressure (bar)</a:t>
                </a:r>
                <a:endParaRPr lang="ko-KR" altLang="en-US" sz="1200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28C619A-3250-45DF-829F-39AA19949CED}"/>
                  </a:ext>
                </a:extLst>
              </p:cNvPr>
              <p:cNvSpPr txBox="1"/>
              <p:nvPr/>
            </p:nvSpPr>
            <p:spPr>
              <a:xfrm rot="16200000">
                <a:off x="-247892" y="490682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Uptake (mol/kg)</a:t>
                </a:r>
                <a:endParaRPr lang="ko-KR" altLang="en-US" sz="1200" dirty="0"/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7185EFF-ED8A-4A04-A2A5-194B202A95E4}"/>
                </a:ext>
              </a:extLst>
            </p:cNvPr>
            <p:cNvCxnSpPr>
              <a:cxnSpLocks/>
            </p:cNvCxnSpPr>
            <p:nvPr/>
          </p:nvCxnSpPr>
          <p:spPr>
            <a:xfrm>
              <a:off x="603280" y="6316694"/>
              <a:ext cx="2701312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96DCD54-458B-478B-9533-1B87D1E71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134" y="3964005"/>
              <a:ext cx="0" cy="235903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Adsorption Processes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695E4-12D8-4504-A61E-852B8843A3B7}"/>
              </a:ext>
            </a:extLst>
          </p:cNvPr>
          <p:cNvSpPr txBox="1"/>
          <p:nvPr/>
        </p:nvSpPr>
        <p:spPr>
          <a:xfrm>
            <a:off x="277545" y="903359"/>
            <a:ext cx="353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Adsorption phenomena</a:t>
            </a:r>
            <a:br>
              <a:rPr lang="en-US" b="1" dirty="0"/>
            </a:br>
            <a:r>
              <a:rPr lang="en-US" b="1" dirty="0"/>
              <a:t>on adsorbent surface</a:t>
            </a:r>
          </a:p>
        </p:txBody>
      </p:sp>
      <p:sp>
        <p:nvSpPr>
          <p:cNvPr id="25" name="타원 24"/>
          <p:cNvSpPr/>
          <p:nvPr/>
        </p:nvSpPr>
        <p:spPr>
          <a:xfrm>
            <a:off x="725665" y="1825372"/>
            <a:ext cx="1122803" cy="112280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61079" y="1616504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48893" y="2393339"/>
            <a:ext cx="1122803" cy="112280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633943" y="1715068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040846" y="1825372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2607912" y="2086745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22075" y="2147178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232919" y="1636074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478426" y="1621663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267282" y="1629605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69722" y="1621663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43732" y="1488725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693120" y="1469027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759462" y="1639955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603587" y="1516168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405984" y="1796323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393734" y="2230664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844451" y="1870178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572550" y="1909307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2141623" y="1498436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247488" y="2042337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05613" y="3019200"/>
            <a:ext cx="14211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ea typeface="나눔명조" panose="02020603020101020101" pitchFamily="18" charset="-127"/>
                <a:cs typeface="Times New Roman" panose="02020603050405020304" pitchFamily="18" charset="0"/>
              </a:rPr>
              <a:t>Adsorbent particles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75586" y="1824078"/>
            <a:ext cx="270131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ea typeface="나눔명조" panose="02020603020101020101" pitchFamily="18" charset="-127"/>
                <a:cs typeface="Times New Roman" panose="02020603050405020304" pitchFamily="18" charset="0"/>
              </a:rPr>
              <a:t>Adsorption at condition 1: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8F35F6-208E-4ADD-B749-C449CA739F24}"/>
              </a:ext>
            </a:extLst>
          </p:cNvPr>
          <p:cNvSpPr txBox="1"/>
          <p:nvPr/>
        </p:nvSpPr>
        <p:spPr>
          <a:xfrm>
            <a:off x="2975587" y="2955663"/>
            <a:ext cx="270131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ea typeface="나눔명조" panose="02020603020101020101" pitchFamily="18" charset="-127"/>
                <a:cs typeface="Times New Roman" panose="02020603050405020304" pitchFamily="18" charset="0"/>
              </a:rPr>
              <a:t>Desorption at condition 2: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C1C626-844A-42D8-B1C8-F7C9FE1C723C}"/>
                  </a:ext>
                </a:extLst>
              </p:cNvPr>
              <p:cNvSpPr txBox="1"/>
              <p:nvPr/>
            </p:nvSpPr>
            <p:spPr>
              <a:xfrm>
                <a:off x="2975587" y="2060958"/>
                <a:ext cx="2486428" cy="6047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High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), </a:t>
                </a:r>
                <a:b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ea typeface="나눔명조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Low temperature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</a:t>
                </a:r>
                <a:endPara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0C26FE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C1C626-844A-42D8-B1C8-F7C9FE1C7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7" y="2060958"/>
                <a:ext cx="2486428" cy="604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0E4DC6-F2A3-438E-8F9A-10154F68E35D}"/>
                  </a:ext>
                </a:extLst>
              </p:cNvPr>
              <p:cNvSpPr txBox="1"/>
              <p:nvPr/>
            </p:nvSpPr>
            <p:spPr>
              <a:xfrm>
                <a:off x="2975587" y="3213124"/>
                <a:ext cx="2486428" cy="6247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Low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),  </a:t>
                </a:r>
                <a:b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ea typeface="나눔명조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High temperature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</a:t>
                </a:r>
                <a:endPara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0C26FE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0E4DC6-F2A3-438E-8F9A-10154F68E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7" y="3213124"/>
                <a:ext cx="2486428" cy="6247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DE44D0-6E2F-4AE1-9209-7EEE2F30D9B1}"/>
                  </a:ext>
                </a:extLst>
              </p:cNvPr>
              <p:cNvSpPr txBox="1"/>
              <p:nvPr/>
            </p:nvSpPr>
            <p:spPr>
              <a:xfrm>
                <a:off x="2975586" y="395997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0C26FE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DE44D0-6E2F-4AE1-9209-7EEE2F30D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6" y="3959971"/>
                <a:ext cx="91440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1407C58-6617-465C-BCE2-584FC9DEE8A0}"/>
                  </a:ext>
                </a:extLst>
              </p:cNvPr>
              <p:cNvSpPr txBox="1"/>
              <p:nvPr/>
            </p:nvSpPr>
            <p:spPr>
              <a:xfrm>
                <a:off x="2975586" y="5098090"/>
                <a:ext cx="9144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0C26FE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1407C58-6617-465C-BCE2-584FC9DEE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6" y="5098090"/>
                <a:ext cx="914400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/>
              <p:nvPr/>
            </p:nvSpPr>
            <p:spPr>
              <a:xfrm>
                <a:off x="1172590" y="596986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90" y="5969866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/>
              <p:nvPr/>
            </p:nvSpPr>
            <p:spPr>
              <a:xfrm>
                <a:off x="2333624" y="5980252"/>
                <a:ext cx="9144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4" y="5980252"/>
                <a:ext cx="914400" cy="391902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0359E4CA-B48B-4EC2-9B25-439F1CA4A1BF}"/>
              </a:ext>
            </a:extLst>
          </p:cNvPr>
          <p:cNvSpPr/>
          <p:nvPr/>
        </p:nvSpPr>
        <p:spPr>
          <a:xfrm>
            <a:off x="2439472" y="4339100"/>
            <a:ext cx="123552" cy="123552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3C6845D-BADC-4D01-BA42-D943D6303589}"/>
              </a:ext>
            </a:extLst>
          </p:cNvPr>
          <p:cNvSpPr/>
          <p:nvPr/>
        </p:nvSpPr>
        <p:spPr>
          <a:xfrm>
            <a:off x="2439472" y="4339100"/>
            <a:ext cx="123552" cy="123552"/>
          </a:xfrm>
          <a:prstGeom prst="ellipse">
            <a:avLst/>
          </a:prstGeom>
          <a:solidFill>
            <a:srgbClr val="0C26F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7FD3F-E02E-4192-A605-47AD2A66E632}"/>
              </a:ext>
            </a:extLst>
          </p:cNvPr>
          <p:cNvSpPr txBox="1"/>
          <p:nvPr/>
        </p:nvSpPr>
        <p:spPr>
          <a:xfrm>
            <a:off x="3813787" y="4258290"/>
            <a:ext cx="209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Pressures swing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adsorption (PSA)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process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E0C55C-13D8-400E-A116-684B216A63EB}"/>
              </a:ext>
            </a:extLst>
          </p:cNvPr>
          <p:cNvSpPr txBox="1"/>
          <p:nvPr/>
        </p:nvSpPr>
        <p:spPr>
          <a:xfrm>
            <a:off x="3813786" y="4347608"/>
            <a:ext cx="2282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C26FE"/>
                </a:solidFill>
              </a:rPr>
              <a:t>Temperature swing</a:t>
            </a:r>
            <a:br>
              <a:rPr lang="en-US" altLang="ko-KR" dirty="0">
                <a:solidFill>
                  <a:srgbClr val="0C26FE"/>
                </a:solidFill>
              </a:rPr>
            </a:br>
            <a:r>
              <a:rPr lang="en-US" altLang="ko-KR" dirty="0">
                <a:solidFill>
                  <a:srgbClr val="0C26FE"/>
                </a:solidFill>
              </a:rPr>
              <a:t>adsorption (TSA)</a:t>
            </a:r>
            <a:br>
              <a:rPr lang="en-US" altLang="ko-KR" dirty="0">
                <a:solidFill>
                  <a:srgbClr val="0C26FE"/>
                </a:solidFill>
              </a:rPr>
            </a:br>
            <a:r>
              <a:rPr lang="en-US" altLang="ko-KR" dirty="0">
                <a:solidFill>
                  <a:srgbClr val="0C26FE"/>
                </a:solidFill>
              </a:rPr>
              <a:t>process</a:t>
            </a:r>
            <a:endParaRPr lang="ko-KR" altLang="en-US" dirty="0">
              <a:solidFill>
                <a:srgbClr val="0C26F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CA0976-0E48-4636-8A67-4F66B832285B}"/>
              </a:ext>
            </a:extLst>
          </p:cNvPr>
          <p:cNvSpPr/>
          <p:nvPr/>
        </p:nvSpPr>
        <p:spPr>
          <a:xfrm>
            <a:off x="1441351" y="4595812"/>
            <a:ext cx="382072" cy="21193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E77176-7E36-4985-8057-BD8788B511F4}"/>
              </a:ext>
            </a:extLst>
          </p:cNvPr>
          <p:cNvGrpSpPr/>
          <p:nvPr/>
        </p:nvGrpSpPr>
        <p:grpSpPr>
          <a:xfrm>
            <a:off x="12387864" y="2915590"/>
            <a:ext cx="1275903" cy="2711878"/>
            <a:chOff x="7101459" y="1555067"/>
            <a:chExt cx="1062105" cy="225745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6B9DE2A-6A96-457C-8C61-7AC7AE2BB7C5}"/>
                </a:ext>
              </a:extLst>
            </p:cNvPr>
            <p:cNvSpPr/>
            <p:nvPr/>
          </p:nvSpPr>
          <p:spPr>
            <a:xfrm>
              <a:off x="7101459" y="1555067"/>
              <a:ext cx="1062104" cy="549791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1BB917F-68C1-403A-B824-37DE703D428B}"/>
                </a:ext>
              </a:extLst>
            </p:cNvPr>
            <p:cNvSpPr/>
            <p:nvPr/>
          </p:nvSpPr>
          <p:spPr>
            <a:xfrm>
              <a:off x="7101459" y="3262735"/>
              <a:ext cx="1062104" cy="549791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3E4F2E0-C984-41A8-9BEF-77BF09488830}"/>
                </a:ext>
              </a:extLst>
            </p:cNvPr>
            <p:cNvSpPr/>
            <p:nvPr/>
          </p:nvSpPr>
          <p:spPr>
            <a:xfrm>
              <a:off x="7101460" y="1847752"/>
              <a:ext cx="1062104" cy="1732402"/>
            </a:xfrm>
            <a:prstGeom prst="rect">
              <a:avLst/>
            </a:prstGeom>
            <a:gradFill flip="none" rotWithShape="1">
              <a:gsLst>
                <a:gs pos="1200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BD26A2D1-DBB1-4467-A84E-1FDAA1DB72F1}"/>
              </a:ext>
            </a:extLst>
          </p:cNvPr>
          <p:cNvGrpSpPr/>
          <p:nvPr/>
        </p:nvGrpSpPr>
        <p:grpSpPr>
          <a:xfrm>
            <a:off x="12213845" y="1981683"/>
            <a:ext cx="664751" cy="849624"/>
            <a:chOff x="12213845" y="1981682"/>
            <a:chExt cx="732636" cy="936389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CC05C399-B4A7-45D1-B3D0-90105F1D22AC}"/>
                </a:ext>
              </a:extLst>
            </p:cNvPr>
            <p:cNvSpPr/>
            <p:nvPr/>
          </p:nvSpPr>
          <p:spPr>
            <a:xfrm>
              <a:off x="12492483" y="231720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78FE91E-FC8D-47CC-8884-7FE468AF0A5B}"/>
                </a:ext>
              </a:extLst>
            </p:cNvPr>
            <p:cNvSpPr/>
            <p:nvPr/>
          </p:nvSpPr>
          <p:spPr>
            <a:xfrm>
              <a:off x="12640857" y="231720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1A78F31-353F-4D2E-B9AC-E3061CD13B83}"/>
                </a:ext>
              </a:extLst>
            </p:cNvPr>
            <p:cNvSpPr/>
            <p:nvPr/>
          </p:nvSpPr>
          <p:spPr>
            <a:xfrm>
              <a:off x="12553566" y="239139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C2B59DF-D4EE-41FC-A9C7-E0437416568C}"/>
                </a:ext>
              </a:extLst>
            </p:cNvPr>
            <p:cNvSpPr/>
            <p:nvPr/>
          </p:nvSpPr>
          <p:spPr>
            <a:xfrm>
              <a:off x="12640857" y="243833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EEA344C-ED82-4214-A35D-01AC709DD223}"/>
                </a:ext>
              </a:extLst>
            </p:cNvPr>
            <p:cNvSpPr/>
            <p:nvPr/>
          </p:nvSpPr>
          <p:spPr>
            <a:xfrm>
              <a:off x="12523025" y="2519854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53AD9CA-FF6E-4545-943B-178F2A3DF10A}"/>
                </a:ext>
              </a:extLst>
            </p:cNvPr>
            <p:cNvSpPr/>
            <p:nvPr/>
          </p:nvSpPr>
          <p:spPr>
            <a:xfrm>
              <a:off x="12413566" y="2589068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6FFE86B-2AC3-4A09-BB31-DF77756F75D8}"/>
                </a:ext>
              </a:extLst>
            </p:cNvPr>
            <p:cNvSpPr/>
            <p:nvPr/>
          </p:nvSpPr>
          <p:spPr>
            <a:xfrm>
              <a:off x="12408668" y="272099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19B977-DCD9-456F-B0FF-332A61AB3DA5}"/>
                </a:ext>
              </a:extLst>
            </p:cNvPr>
            <p:cNvSpPr/>
            <p:nvPr/>
          </p:nvSpPr>
          <p:spPr>
            <a:xfrm>
              <a:off x="12581941" y="265503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E123625-A8DD-4452-B290-57C1F7B15FBE}"/>
                </a:ext>
              </a:extLst>
            </p:cNvPr>
            <p:cNvSpPr/>
            <p:nvPr/>
          </p:nvSpPr>
          <p:spPr>
            <a:xfrm>
              <a:off x="12418296" y="243522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6C9ADA5-A516-4C00-9D6A-D8B5FE8563CE}"/>
                </a:ext>
              </a:extLst>
            </p:cNvPr>
            <p:cNvSpPr/>
            <p:nvPr/>
          </p:nvSpPr>
          <p:spPr>
            <a:xfrm>
              <a:off x="12667224" y="222352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B9E1FCB-0859-4139-9101-D447BD6A603D}"/>
                </a:ext>
              </a:extLst>
            </p:cNvPr>
            <p:cNvSpPr/>
            <p:nvPr/>
          </p:nvSpPr>
          <p:spPr>
            <a:xfrm>
              <a:off x="12381203" y="218873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8D284ED-87E5-4CF4-A181-CE7E3B12203C}"/>
                </a:ext>
              </a:extLst>
            </p:cNvPr>
            <p:cNvSpPr/>
            <p:nvPr/>
          </p:nvSpPr>
          <p:spPr>
            <a:xfrm>
              <a:off x="12264469" y="231471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8732DAC-3D2C-4FE2-A689-7F18AF00C047}"/>
                </a:ext>
              </a:extLst>
            </p:cNvPr>
            <p:cNvSpPr/>
            <p:nvPr/>
          </p:nvSpPr>
          <p:spPr>
            <a:xfrm>
              <a:off x="12213845" y="246309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5A7831C-E9F2-4728-A367-2F36CBEF8329}"/>
                </a:ext>
              </a:extLst>
            </p:cNvPr>
            <p:cNvSpPr/>
            <p:nvPr/>
          </p:nvSpPr>
          <p:spPr>
            <a:xfrm>
              <a:off x="12291946" y="256988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B6F7B5F-01FB-4F46-8CFB-D572A2DFA516}"/>
                </a:ext>
              </a:extLst>
            </p:cNvPr>
            <p:cNvSpPr/>
            <p:nvPr/>
          </p:nvSpPr>
          <p:spPr>
            <a:xfrm>
              <a:off x="12378825" y="238890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21F8C50-D89A-4CED-9F5B-ABC9E0EDFD30}"/>
                </a:ext>
              </a:extLst>
            </p:cNvPr>
            <p:cNvSpPr/>
            <p:nvPr/>
          </p:nvSpPr>
          <p:spPr>
            <a:xfrm>
              <a:off x="12293485" y="245714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ED5A396-2F36-4EC7-B4A6-93385FA235B7}"/>
                </a:ext>
              </a:extLst>
            </p:cNvPr>
            <p:cNvSpPr/>
            <p:nvPr/>
          </p:nvSpPr>
          <p:spPr>
            <a:xfrm>
              <a:off x="12698804" y="265503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D3A57D8-61BD-493A-BE6D-E8D46258C11F}"/>
                </a:ext>
              </a:extLst>
            </p:cNvPr>
            <p:cNvSpPr/>
            <p:nvPr/>
          </p:nvSpPr>
          <p:spPr>
            <a:xfrm>
              <a:off x="12534202" y="2745985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4908B4F-8F7C-4A4C-BCD3-CAB635F065AF}"/>
                </a:ext>
              </a:extLst>
            </p:cNvPr>
            <p:cNvSpPr/>
            <p:nvPr/>
          </p:nvSpPr>
          <p:spPr>
            <a:xfrm>
              <a:off x="12479379" y="2591201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4B4D5E1-EDD8-457A-AAB1-84114A53C813}"/>
                </a:ext>
              </a:extLst>
            </p:cNvPr>
            <p:cNvSpPr/>
            <p:nvPr/>
          </p:nvSpPr>
          <p:spPr>
            <a:xfrm>
              <a:off x="12719774" y="249985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E62F4A3-5428-44AF-84CA-FE96589C3509}"/>
                </a:ext>
              </a:extLst>
            </p:cNvPr>
            <p:cNvSpPr/>
            <p:nvPr/>
          </p:nvSpPr>
          <p:spPr>
            <a:xfrm>
              <a:off x="12293492" y="2769697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9A1AD68-FC70-47AF-8096-7E0E717BD1DF}"/>
                </a:ext>
              </a:extLst>
            </p:cNvPr>
            <p:cNvSpPr/>
            <p:nvPr/>
          </p:nvSpPr>
          <p:spPr>
            <a:xfrm>
              <a:off x="12246281" y="2692774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8216E34-AD6D-4EC5-968A-E7523F2A00F2}"/>
                </a:ext>
              </a:extLst>
            </p:cNvPr>
            <p:cNvSpPr/>
            <p:nvPr/>
          </p:nvSpPr>
          <p:spPr>
            <a:xfrm>
              <a:off x="12612779" y="221231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0E707E3-0243-4163-BF2F-0B80C66598C5}"/>
                </a:ext>
              </a:extLst>
            </p:cNvPr>
            <p:cNvSpPr/>
            <p:nvPr/>
          </p:nvSpPr>
          <p:spPr>
            <a:xfrm>
              <a:off x="12507754" y="211739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26429B4-FE77-4F58-B732-385CE8863818}"/>
                </a:ext>
              </a:extLst>
            </p:cNvPr>
            <p:cNvSpPr/>
            <p:nvPr/>
          </p:nvSpPr>
          <p:spPr>
            <a:xfrm>
              <a:off x="12365023" y="2230041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8646B43-104E-4770-B115-C109FBECC104}"/>
                </a:ext>
              </a:extLst>
            </p:cNvPr>
            <p:cNvSpPr/>
            <p:nvPr/>
          </p:nvSpPr>
          <p:spPr>
            <a:xfrm>
              <a:off x="12249675" y="2158264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615A77B-94DD-4E84-88BC-A798E64E7B15}"/>
                </a:ext>
              </a:extLst>
            </p:cNvPr>
            <p:cNvSpPr/>
            <p:nvPr/>
          </p:nvSpPr>
          <p:spPr>
            <a:xfrm>
              <a:off x="12342932" y="204687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3F1DC3E-8DC8-499D-BA04-1930DA936ACA}"/>
                </a:ext>
              </a:extLst>
            </p:cNvPr>
            <p:cNvSpPr/>
            <p:nvPr/>
          </p:nvSpPr>
          <p:spPr>
            <a:xfrm>
              <a:off x="12638237" y="198168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7CD5932-8A7E-4C93-992B-ECC05758B5EE}"/>
                </a:ext>
              </a:extLst>
            </p:cNvPr>
            <p:cNvSpPr/>
            <p:nvPr/>
          </p:nvSpPr>
          <p:spPr>
            <a:xfrm>
              <a:off x="12777169" y="209003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AD68DCA-1548-429E-863B-E4D79DD73FB4}"/>
                </a:ext>
              </a:extLst>
            </p:cNvPr>
            <p:cNvSpPr/>
            <p:nvPr/>
          </p:nvSpPr>
          <p:spPr>
            <a:xfrm>
              <a:off x="12798107" y="233847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0720480-2B0F-4BBD-90DC-7B217ACF04BE}"/>
                </a:ext>
              </a:extLst>
            </p:cNvPr>
            <p:cNvSpPr/>
            <p:nvPr/>
          </p:nvSpPr>
          <p:spPr>
            <a:xfrm>
              <a:off x="12693292" y="230512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70E106DA-D08A-48D0-AD6D-0A7D4FABA234}"/>
                </a:ext>
              </a:extLst>
            </p:cNvPr>
            <p:cNvSpPr/>
            <p:nvPr/>
          </p:nvSpPr>
          <p:spPr>
            <a:xfrm>
              <a:off x="12675828" y="212431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7A77A95-ABF9-4CAF-A9E2-F44CD847609D}"/>
                </a:ext>
              </a:extLst>
            </p:cNvPr>
            <p:cNvSpPr/>
            <p:nvPr/>
          </p:nvSpPr>
          <p:spPr>
            <a:xfrm>
              <a:off x="12467790" y="199092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257C7E74-9AA2-4AC8-BCA3-21022169D2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179"/>
          <a:stretch/>
        </p:blipFill>
        <p:spPr>
          <a:xfrm>
            <a:off x="8820151" y="2927694"/>
            <a:ext cx="616766" cy="969406"/>
          </a:xfrm>
          <a:prstGeom prst="rect">
            <a:avLst/>
          </a:prstGeom>
        </p:spPr>
      </p:pic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11A9A8F1-991D-4E95-9333-EC8DE4BE8FDD}"/>
              </a:ext>
            </a:extLst>
          </p:cNvPr>
          <p:cNvGrpSpPr/>
          <p:nvPr/>
        </p:nvGrpSpPr>
        <p:grpSpPr>
          <a:xfrm>
            <a:off x="7431940" y="4484375"/>
            <a:ext cx="1377625" cy="1052633"/>
            <a:chOff x="7159556" y="4455191"/>
            <a:chExt cx="1377625" cy="1052633"/>
          </a:xfrm>
        </p:grpSpPr>
        <p:cxnSp>
          <p:nvCxnSpPr>
            <p:cNvPr id="1030" name="직선 화살표 연결선 1029">
              <a:extLst>
                <a:ext uri="{FF2B5EF4-FFF2-40B4-BE49-F238E27FC236}">
                  <a16:creationId xmlns:a16="http://schemas.microsoft.com/office/drawing/2014/main" id="{4EB45288-D914-42AB-BC9B-4BB6CA60343A}"/>
                </a:ext>
              </a:extLst>
            </p:cNvPr>
            <p:cNvCxnSpPr>
              <a:cxnSpLocks/>
            </p:cNvCxnSpPr>
            <p:nvPr/>
          </p:nvCxnSpPr>
          <p:spPr>
            <a:xfrm>
              <a:off x="7159556" y="4980139"/>
              <a:ext cx="1359848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A4DC5260-5566-41E7-86E4-34E202222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04" y="4455191"/>
              <a:ext cx="0" cy="524948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D26DA746-6F01-40DA-BCCA-298E453A385A}"/>
                </a:ext>
              </a:extLst>
            </p:cNvPr>
            <p:cNvSpPr txBox="1"/>
            <p:nvPr/>
          </p:nvSpPr>
          <p:spPr>
            <a:xfrm>
              <a:off x="7177334" y="4984604"/>
              <a:ext cx="13598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Compressed</a:t>
              </a:r>
              <a:br>
                <a:rPr lang="en-US" altLang="ko-KR" sz="1400" dirty="0"/>
              </a:br>
              <a:r>
                <a:rPr lang="en-US" altLang="ko-KR" sz="1400" dirty="0"/>
                <a:t>feed</a:t>
              </a:r>
              <a:endParaRPr lang="ko-KR" altLang="en-US" sz="1400" dirty="0"/>
            </a:p>
          </p:txBody>
        </p:sp>
      </p:grp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1C464AB4-85D1-40CA-AFBE-9F1E2EDA78C2}"/>
              </a:ext>
            </a:extLst>
          </p:cNvPr>
          <p:cNvGrpSpPr/>
          <p:nvPr/>
        </p:nvGrpSpPr>
        <p:grpSpPr>
          <a:xfrm>
            <a:off x="8788401" y="1152951"/>
            <a:ext cx="1474495" cy="594372"/>
            <a:chOff x="8788401" y="1152951"/>
            <a:chExt cx="1474495" cy="594372"/>
          </a:xfrm>
        </p:grpSpPr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CD88A91E-EC5F-4EC9-A294-4CA95DEB9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401" y="1222375"/>
              <a:ext cx="0" cy="524948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15A80EB-D03A-4FE0-88BE-F2B8BA4CA50E}"/>
                </a:ext>
              </a:extLst>
            </p:cNvPr>
            <p:cNvSpPr txBox="1"/>
            <p:nvPr/>
          </p:nvSpPr>
          <p:spPr>
            <a:xfrm>
              <a:off x="8903049" y="1152951"/>
              <a:ext cx="13598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Raffinate</a:t>
              </a:r>
              <a:br>
                <a:rPr lang="en-US" altLang="ko-KR" sz="1400" dirty="0"/>
              </a:br>
              <a:r>
                <a:rPr lang="en-US" altLang="ko-KR" sz="1400" dirty="0"/>
                <a:t>product</a:t>
              </a:r>
              <a:endParaRPr lang="ko-KR" altLang="en-US" sz="1400" dirty="0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D415F7A-F9EB-45B4-B174-B536664532FC}"/>
              </a:ext>
            </a:extLst>
          </p:cNvPr>
          <p:cNvGrpSpPr/>
          <p:nvPr/>
        </p:nvGrpSpPr>
        <p:grpSpPr>
          <a:xfrm>
            <a:off x="8788401" y="4485003"/>
            <a:ext cx="1391863" cy="1080102"/>
            <a:chOff x="6934071" y="4427722"/>
            <a:chExt cx="1391863" cy="1080102"/>
          </a:xfrm>
        </p:grpSpPr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E684AFF7-60FC-4FB5-B53E-BA99BE9EB444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09" y="4980139"/>
              <a:ext cx="1359848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CA0EACE5-CEE0-4B93-B8EB-AFDA3A97B685}"/>
                </a:ext>
              </a:extLst>
            </p:cNvPr>
            <p:cNvCxnSpPr>
              <a:cxnSpLocks/>
            </p:cNvCxnSpPr>
            <p:nvPr/>
          </p:nvCxnSpPr>
          <p:spPr>
            <a:xfrm>
              <a:off x="6934071" y="4427722"/>
              <a:ext cx="0" cy="571037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F1C3D2F-A8B2-4A41-AAF4-EFD88843DACD}"/>
                </a:ext>
              </a:extLst>
            </p:cNvPr>
            <p:cNvSpPr txBox="1"/>
            <p:nvPr/>
          </p:nvSpPr>
          <p:spPr>
            <a:xfrm>
              <a:off x="6966087" y="4984604"/>
              <a:ext cx="13598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Low pressure</a:t>
              </a:r>
              <a:br>
                <a:rPr lang="en-US" altLang="ko-KR" sz="1400" dirty="0"/>
              </a:br>
              <a:r>
                <a:rPr lang="en-US" altLang="ko-KR" sz="1400" dirty="0"/>
                <a:t>exhausting</a:t>
              </a:r>
              <a:endParaRPr lang="ko-KR" altLang="en-US" sz="1400" dirty="0"/>
            </a:p>
          </p:txBody>
        </p: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45DB532A-208B-4963-A20D-2D94A917D006}"/>
              </a:ext>
            </a:extLst>
          </p:cNvPr>
          <p:cNvSpPr txBox="1"/>
          <p:nvPr/>
        </p:nvSpPr>
        <p:spPr>
          <a:xfrm>
            <a:off x="7033038" y="2732299"/>
            <a:ext cx="127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Increased pressure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8AE1834-55F1-481A-AAB2-3D9E148F236F}"/>
              </a:ext>
            </a:extLst>
          </p:cNvPr>
          <p:cNvSpPr txBox="1"/>
          <p:nvPr/>
        </p:nvSpPr>
        <p:spPr>
          <a:xfrm>
            <a:off x="9444536" y="3640839"/>
            <a:ext cx="127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Decrease pressure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D1511B3-E2D8-4325-831F-8F0D8FDBC649}"/>
                  </a:ext>
                </a:extLst>
              </p:cNvPr>
              <p:cNvSpPr txBox="1"/>
              <p:nvPr/>
            </p:nvSpPr>
            <p:spPr>
              <a:xfrm>
                <a:off x="6754637" y="4795346"/>
                <a:ext cx="779138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D1511B3-E2D8-4325-831F-8F0D8FDBC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37" y="4795346"/>
                <a:ext cx="779138" cy="358560"/>
              </a:xfrm>
              <a:prstGeom prst="rect">
                <a:avLst/>
              </a:prstGeom>
              <a:blipFill>
                <a:blip r:embed="rId11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0645538-4F4B-4C97-B3B3-D8D6B21585D3}"/>
                  </a:ext>
                </a:extLst>
              </p:cNvPr>
              <p:cNvSpPr txBox="1"/>
              <p:nvPr/>
            </p:nvSpPr>
            <p:spPr>
              <a:xfrm>
                <a:off x="10134544" y="4865760"/>
                <a:ext cx="779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0645538-4F4B-4C97-B3B3-D8D6B2158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544" y="4865760"/>
                <a:ext cx="77913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TextBox 167">
            <a:extLst>
              <a:ext uri="{FF2B5EF4-FFF2-40B4-BE49-F238E27FC236}">
                <a16:creationId xmlns:a16="http://schemas.microsoft.com/office/drawing/2014/main" id="{ACC7D3EA-A112-4CFF-B3EA-ECEAE8B7DD82}"/>
              </a:ext>
            </a:extLst>
          </p:cNvPr>
          <p:cNvSpPr txBox="1"/>
          <p:nvPr/>
        </p:nvSpPr>
        <p:spPr>
          <a:xfrm>
            <a:off x="671695" y="3703102"/>
            <a:ext cx="209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Adsorption isotherm curve (key data)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37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-2.22222E-6 L 0.0806 0.11991 " pathEditMode="relative" rAng="0" ptsTypes="AA">
                                      <p:cBhvr>
                                        <p:cTn id="83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599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58333E-6 1.11111E-6 L -0.01692 0.15926 " pathEditMode="relative" rAng="0" ptsTypes="AA">
                                      <p:cBhvr>
                                        <p:cTn id="85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796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75E-6 -4.44444E-6 L -0.03698 0.17848 " pathEditMode="relative" rAng="0" ptsTypes="AA">
                                      <p:cBhvr>
                                        <p:cTn id="87" dur="1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891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4.81481E-6 L -0.04531 0.15162 " pathEditMode="relative" rAng="0" ptsTypes="AA">
                                      <p:cBhvr>
                                        <p:cTn id="89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756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4.81481E-6 L 0.00924 0.15162 " pathEditMode="relative" rAng="0" ptsTypes="AA">
                                      <p:cBhvr>
                                        <p:cTn id="91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756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-4.81481E-6 L -0.07174 0.1963 " pathEditMode="relative" rAng="0" ptsTypes="AA">
                                      <p:cBhvr>
                                        <p:cTn id="93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9815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-2.96296E-6 L -0.03268 0.18195 " pathEditMode="relative" rAng="0" ptsTypes="AA">
                                      <p:cBhvr>
                                        <p:cTn id="95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909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95833E-6 1.11111E-6 L -0.03073 0.20995 " pathEditMode="relative" rAng="0" ptsTypes="AA">
                                      <p:cBhvr>
                                        <p:cTn id="97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1048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3.7037E-7 L -0.04896 0.20509 " pathEditMode="relative" rAng="0" ptsTypes="AA">
                                      <p:cBhvr>
                                        <p:cTn id="99" dur="1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10255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2.96296E-6 L -0.05157 0.19977 " pathEditMode="relative" rAng="0" ptsTypes="AA">
                                      <p:cBhvr>
                                        <p:cTn id="101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997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-2.96296E-6 L 3.95833E-6 0.00023 C -0.00039 -2.96296E-6 -0.00534 0.00139 -0.00677 0.00185 C -0.00717 0.00209 -0.00743 0.00255 -0.00782 0.00278 C -0.00873 0.00324 -0.00977 0.00348 -0.01081 0.00417 C -0.01146 0.00463 -0.01211 0.00556 -0.01302 0.00602 C -0.0168 0.00857 -0.01407 0.00324 -0.02006 0.01019 C -0.02396 0.01505 -0.02071 0.01158 -0.02579 0.01528 C -0.02644 0.01551 -0.02683 0.01621 -0.02735 0.01667 C -0.02813 0.01713 -0.02891 0.0176 -0.02969 0.01806 C -0.03047 0.01898 -0.03099 0.01991 -0.03177 0.02084 C -0.03217 0.0213 -0.03269 0.02176 -0.03334 0.02223 C -0.03516 0.02361 -0.03503 0.02338 -0.03672 0.02408 C -0.03907 0.02685 -0.03698 0.02385 -0.03881 0.02824 C -0.03907 0.02917 -0.03959 0.02963 -0.03985 0.03056 C -0.04024 0.03102 -0.0405 0.03172 -0.04063 0.03241 C -0.04102 0.03334 -0.04115 0.03449 -0.04141 0.03519 C -0.0418 0.03588 -0.04219 0.03611 -0.04271 0.03658 C -0.04271 0.03681 -0.04323 0.04121 -0.04349 0.04167 C -0.04414 0.04283 -0.04506 0.04306 -0.04584 0.04445 C -0.04662 0.04584 -0.04701 0.04676 -0.04818 0.04769 C -0.04844 0.04815 -0.04896 0.04815 -0.04922 0.04861 C -0.05013 0.04931 -0.05079 0.0507 -0.05157 0.05139 C -0.05235 0.05185 -0.05326 0.05185 -0.05391 0.05278 L -0.05625 0.05556 C -0.05651 0.05602 -0.05664 0.05741 -0.05704 0.05741 C -0.05795 0.05787 -0.05899 0.05718 -0.0599 0.05695 C -0.06068 0.05648 -0.06133 0.05579 -0.06224 0.05556 C -0.06433 0.0544 -0.06315 0.05486 -0.06563 0.05417 C -0.06954 0.05463 -0.07357 0.05486 -0.07735 0.05556 C -0.07813 0.05556 -0.07956 0.05718 -0.08021 0.05741 C -0.08073 0.0581 -0.08151 0.05834 -0.08204 0.0588 C -0.08256 0.05973 -0.08282 0.06088 -0.08334 0.06158 C -0.0836 0.06227 -0.08412 0.0625 -0.08438 0.06297 C -0.08516 0.06435 -0.08529 0.06551 -0.08555 0.06713 C -0.08542 0.06852 -0.08568 0.07037 -0.08516 0.0713 C -0.0849 0.07223 -0.08412 0.07176 -0.0836 0.07223 C -0.08282 0.07292 -0.0823 0.07454 -0.08125 0.075 C -0.08021 0.07523 -0.0793 0.07547 -0.07813 0.07639 C -0.07487 0.07894 -0.07826 0.07662 -0.07552 0.07824 C -0.075 0.07871 -0.07461 0.07917 -0.07422 0.07963 C -0.07409 0.08033 -0.07396 0.08102 -0.07396 0.08195 C -0.0737 0.08264 -0.0737 0.0838 -0.07344 0.08473 C -0.07344 0.08542 -0.07318 0.08588 -0.07318 0.08658 C -0.07305 0.08912 -0.07318 0.09167 -0.07318 0.09445 " pathEditMode="relative" rAng="0" ptsTypes="AAAAAAAAAAAAAAAAAAAAAAAAAAAAAAAAAAAAAAAAAAAAA">
                                      <p:cBhvr>
                                        <p:cTn id="10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4722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-3.33333E-6 L 2.08333E-7 0.00023 C -0.00143 0.0007 -0.00273 0.00186 -0.00391 0.00278 C -0.00794 0.00695 -0.00052 0.00116 -0.00664 0.00556 C -0.00703 0.00625 -0.00768 0.00811 -0.00846 0.00857 C -0.00885 0.00903 -0.00938 0.00926 -0.00977 0.00949 C -0.01081 0.01042 -0.01159 0.01158 -0.0125 0.01227 C -0.01315 0.01273 -0.01393 0.0132 -0.01432 0.01366 C -0.01784 0.01667 -0.01354 0.0132 -0.01706 0.01667 C -0.01758 0.01713 -0.01797 0.01736 -0.01862 0.0176 C -0.01888 0.01829 -0.0194 0.01898 -0.01979 0.01945 C -0.02031 0.01991 -0.02096 0.01991 -0.02135 0.02037 C -0.02201 0.02107 -0.02227 0.02223 -0.02318 0.02292 C -0.02539 0.02523 -0.02448 0.02408 -0.02604 0.02616 C -0.02604 0.02662 -0.02617 0.02709 -0.0263 0.02732 C -0.02669 0.02778 -0.02734 0.02801 -0.02786 0.02824 C -0.02813 0.02871 -0.02839 0.02917 -0.02878 0.02963 C -0.02917 0.03033 -0.02956 0.03125 -0.02995 0.03195 C -0.03086 0.03334 -0.03203 0.03426 -0.03268 0.03542 C -0.0349 0.03866 -0.03372 0.0375 -0.03607 0.03912 C -0.03646 0.03959 -0.03672 0.04005 -0.03698 0.04028 C -0.03724 0.04074 -0.03724 0.04144 -0.03737 0.04167 C -0.03776 0.04236 -0.03841 0.0426 -0.03893 0.04306 C -0.03932 0.04375 -0.03958 0.04445 -0.0401 0.04491 C -0.04375 0.04838 -0.03919 0.04283 -0.04284 0.04699 C -0.04336 0.04746 -0.04349 0.04815 -0.04375 0.04838 C -0.04427 0.04908 -0.04492 0.04931 -0.04531 0.04977 C -0.04557 0.05023 -0.04583 0.0507 -0.04622 0.05116 C -0.04648 0.05162 -0.04714 0.05162 -0.04753 0.05209 C -0.04818 0.05255 -0.0487 0.05301 -0.04935 0.05324 C -0.05026 0.05417 -0.05117 0.05463 -0.05208 0.0551 C -0.05273 0.05533 -0.05299 0.05579 -0.05365 0.05602 C -0.0556 0.05672 -0.05482 0.05672 -0.05755 0.05695 C -0.0625 0.05764 -0.06276 0.05741 -0.06862 0.05787 C -0.06927 0.05787 -0.06992 0.05834 -0.07044 0.05834 C -0.07604 0.05926 -0.08151 0.05926 -0.08698 0.05926 " pathEditMode="relative" rAng="0" ptsTypes="AAAAAAAAAAAAAAAAAAAAAAAAAAAAAAAAAAAA">
                                      <p:cBhvr>
                                        <p:cTn id="105" dur="1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296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1.48148E-6 L 3.54167E-6 0.00023 C -0.00065 0.00208 -0.00105 0.00417 -0.0017 0.00625 C -0.00313 0.01134 -0.00183 0.0044 -0.00326 0.0118 C -0.00339 0.0125 -0.00339 0.01366 -0.00352 0.01458 C -0.00365 0.01528 -0.00391 0.01574 -0.00404 0.01667 C -0.00417 0.01759 -0.00417 0.01898 -0.0043 0.02014 C -0.00443 0.02106 -0.00456 0.02199 -0.00482 0.02292 C -0.00482 0.025 -0.00495 0.02708 -0.00508 0.02917 C -0.00534 0.03171 -0.0056 0.03287 -0.00586 0.03542 C -0.00625 0.0375 -0.00638 0.03958 -0.00664 0.04167 C -0.0069 0.04606 -0.0069 0.05046 -0.00716 0.05486 C -0.00716 0.05694 -0.00743 0.05903 -0.00743 0.06111 C -0.00769 0.06643 -0.00769 0.07176 -0.00795 0.07708 C -0.00808 0.08102 -0.00847 0.08495 -0.00899 0.08889 C -0.00912 0.09282 -0.00677 0.10509 -0.01055 0.10764 C -0.0112 0.1081 -0.01185 0.1081 -0.01263 0.10833 C -0.01381 0.10856 -0.01524 0.10879 -0.01654 0.10903 C -0.01706 0.11227 -0.01693 0.10972 -0.01654 0.11319 C -0.01576 0.11875 -0.01667 0.11574 -0.01524 0.11944 C -0.01524 0.12014 -0.01511 0.12083 -0.01498 0.12153 C -0.01472 0.12222 -0.0142 0.12268 -0.0142 0.12361 C -0.01381 0.13032 -0.01433 0.12893 -0.01524 0.13333 C -0.01628 0.13727 -0.01498 0.13356 -0.01654 0.1375 C -0.01784 0.14514 -0.01563 0.13356 -0.01758 0.14167 C -0.01927 0.14792 -0.01693 0.14583 -0.02227 0.14583 " pathEditMode="relative" rAng="0" ptsTypes="AAAAAAAAAAAAAAAAAAAAAAAAAA">
                                      <p:cBhvr>
                                        <p:cTn id="107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729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54167E-6 -1.48148E-6 L -3.54167E-6 0.00023 C -0.00013 0.00232 -0.00052 0.0044 -0.00039 0.00695 C -0.00039 0.01551 -3.54167E-6 0.02408 0.00039 0.03264 C 0.00039 0.03403 0.00065 0.03542 0.00078 0.03681 C 0.00092 0.03866 0.00105 0.04051 0.00118 0.04236 C 0.00131 0.05579 0.00026 0.075 0.00274 0.09028 C 0.00274 0.09097 0.003 0.09167 0.00313 0.09236 C 0.00378 0.10116 0.00469 0.11065 0.00313 0.11945 C 0.00261 0.12153 0.00052 0.11991 -0.00078 0.12014 C -0.00247 0.11991 -0.00429 0.12014 -0.00586 0.11945 C -0.00677 0.11898 -0.0082 0.11667 -0.0082 0.1169 C -0.00976 0.10857 -0.00898 0.11389 -0.00898 0.1007 " pathEditMode="relative" rAng="0" ptsTypes="AAAAAAAAAAAAA">
                                      <p:cBhvr>
                                        <p:cTn id="109" dur="1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601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37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156 -0.00116 L 0.03672 0.01018 C 0.04479 0.01204 0.05052 0.01968 0.05378 0.03218 C 0.05729 0.04421 0.05755 0.0581 0.05417 0.06968 L 0.03776 0.1287 " pathEditMode="relative" rAng="3780000" ptsTypes="AAAAA">
                                      <p:cBhvr>
                                        <p:cTn id="111" dur="1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4954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37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-0.0051 L -0.02891 -0.02801 C -0.03555 -0.03311 -0.04297 -0.03334 -0.04987 -0.02917 C -0.05795 -0.02292 -0.06342 -0.01412 -0.06602 -0.00232 L -0.07956 0.05046 " pathEditMode="relative" rAng="9540000" ptsTypes="AAAAA">
                                      <p:cBhvr>
                                        <p:cTn id="113" dur="1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8" y="255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37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0.00093 L -0.02799 -0.00949 C -0.03359 -0.0125 -0.04023 -0.00972 -0.04661 -0.00393 C -0.0539 0.00324 -0.05781 0.01181 -0.05976 0.0213 L -0.06914 0.06759 " pathEditMode="relative" rAng="19860000" ptsTypes="AAAAA">
                                      <p:cBhvr>
                                        <p:cTn id="115" dur="1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9" y="1435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25E-7 5.55112E-17 L -6.25E-7 0.00023 C 0.00013 0.00671 0.00052 0.01366 0.00065 0.02037 C 0.00104 0.03495 0.00091 0.04954 0.00143 0.06412 C 0.00143 0.06528 0.00182 0.06667 0.00208 0.06782 C 0.00247 0.06921 0.00313 0.07037 0.00352 0.07176 C 0.00638 0.0831 0.00326 0.07616 0.00716 0.08333 C 0.00807 0.08796 0.00781 0.08588 0.00781 0.08981 " pathEditMode="relative" rAng="0" ptsTypes="AAAAAAAA">
                                      <p:cBhvr>
                                        <p:cTn id="11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4491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54167E-6 -1.11111E-6 L -3.54167E-6 0.00023 C -0.00325 -0.00023 -0.00625 -0.00023 -0.00924 -0.00046 C -0.01328 -0.00069 -0.01224 -0.00116 -0.01666 -0.00116 C -0.02448 -0.00139 -0.03229 -0.00139 -0.03984 -0.00139 C -0.04869 -0.00139 -0.05755 -0.00139 -0.0664 -0.00116 C -0.07799 -0.00092 -0.0664 -0.00069 -0.07799 -1.11111E-6 C -0.0819 -1.11111E-6 -0.0858 -1.11111E-6 -0.08958 0.00023 C -0.09674 0.00093 -0.09036 0.00023 -0.10286 0.00139 C -0.10416 0.00139 -0.10573 0.00162 -0.10703 0.00162 L -0.11692 0.00232 C -0.11862 0.00255 -0.12057 0.00255 -0.12187 0.00301 C -0.12682 0.00463 -0.12408 0.0037 -0.1302 0.00556 C -0.1332 0.00625 -0.13177 0.00602 -0.13424 0.00671 " pathEditMode="relative" rAng="0" ptsTypes="AAAAAAAAAAAAAA">
                                      <p:cBhvr>
                                        <p:cTn id="1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6 0.11991 L 0.13555 0.25995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69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7 0.14583 L 0.06302 0.24885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5116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24 0.00672 L -0.00651 0.2013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972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96 0.2051 L 0.00013 0.30717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511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31 0.15162 L 0.103 0.2629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55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0" presetClass="path" presetSubtype="0" repeatCount="3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139 L -0.03112 0.02916 L -0.05534 0.05694 L -0.07018 0.07847 L -0.09076 0.10972 L -0.07044 0.07777 L -0.03998 0.04027 L -0.0155 0.01458 L -0.00091 0.00139 Z " pathEditMode="relative" rAng="0" ptsTypes="AAAAAAAAA">
                                      <p:cBhvr>
                                        <p:cTn id="18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9500"/>
                            </p:stCondLst>
                            <p:childTnLst>
                              <p:par>
                                <p:cTn id="18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0" presetClass="path" presetSubtype="0" repeatCount="300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208 L -0.00013 0.13773 L -0.00039 0.00208 Z " pathEditMode="relative" rAng="0" ptsTypes="AAA">
                                      <p:cBhvr>
                                        <p:cTn id="208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9500"/>
                            </p:stCondLst>
                            <p:childTnLst>
                              <p:par>
                                <p:cTn id="2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3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57" grpId="0"/>
      <p:bldP spid="53" grpId="0"/>
      <p:bldP spid="55" grpId="0"/>
      <p:bldP spid="62" grpId="0"/>
      <p:bldP spid="9" grpId="0"/>
      <p:bldP spid="58" grpId="0"/>
      <p:bldP spid="59" grpId="0"/>
      <p:bldP spid="60" grpId="0"/>
      <p:bldP spid="16" grpId="0" animBg="1"/>
      <p:bldP spid="16" grpId="1" animBg="1"/>
      <p:bldP spid="16" grpId="2" animBg="1"/>
      <p:bldP spid="65" grpId="0" animBg="1"/>
      <p:bldP spid="65" grpId="1" animBg="1"/>
      <p:bldP spid="65" grpId="2" animBg="1"/>
      <p:bldP spid="18" grpId="0"/>
      <p:bldP spid="18" grpId="1"/>
      <p:bldP spid="67" grpId="0"/>
      <p:bldP spid="67" grpId="1"/>
      <p:bldP spid="19" grpId="0" animBg="1"/>
      <p:bldP spid="1038" grpId="0"/>
      <p:bldP spid="1038" grpId="1"/>
      <p:bldP spid="165" grpId="0"/>
      <p:bldP spid="166" grpId="0"/>
      <p:bldP spid="166" grpId="1"/>
      <p:bldP spid="167" grpId="0"/>
      <p:bldP spid="16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 1: </a:t>
            </a:r>
            <a:r>
              <a:rPr lang="en-US" altLang="ko-KR" u="sng" dirty="0"/>
              <a:t>CO</a:t>
            </a:r>
            <a:r>
              <a:rPr lang="en-US" altLang="ko-KR" baseline="-25000" dirty="0"/>
              <a:t>2</a:t>
            </a:r>
            <a:r>
              <a:rPr lang="en-US" altLang="ko-KR" dirty="0"/>
              <a:t> Capture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D59F0-5333-4023-A2B0-7D01989074FE}"/>
              </a:ext>
            </a:extLst>
          </p:cNvPr>
          <p:cNvSpPr txBox="1"/>
          <p:nvPr/>
        </p:nvSpPr>
        <p:spPr>
          <a:xfrm>
            <a:off x="92098" y="1156271"/>
            <a:ext cx="4825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Use of molecular simulation</a:t>
            </a:r>
            <a:b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(Co-work with </a:t>
            </a:r>
            <a:r>
              <a:rPr lang="en-US" altLang="ko-KR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Jihan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Kim’s group in KAIST)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8DB9DC-1980-46D2-93D9-677BEC7A5464}"/>
              </a:ext>
            </a:extLst>
          </p:cNvPr>
          <p:cNvGrpSpPr/>
          <p:nvPr/>
        </p:nvGrpSpPr>
        <p:grpSpPr>
          <a:xfrm>
            <a:off x="92098" y="2964221"/>
            <a:ext cx="4101865" cy="1471452"/>
            <a:chOff x="497863" y="2084339"/>
            <a:chExt cx="4360432" cy="15642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074EA1D-4E68-4471-9FD7-4D149F78B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863" y="2084339"/>
              <a:ext cx="3978161" cy="15642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C669CF-FC9C-48E8-AED5-F1CCDC7564CF}"/>
                </a:ext>
              </a:extLst>
            </p:cNvPr>
            <p:cNvSpPr txBox="1"/>
            <p:nvPr/>
          </p:nvSpPr>
          <p:spPr>
            <a:xfrm>
              <a:off x="4469001" y="2480741"/>
              <a:ext cx="389294" cy="425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나눔명조" panose="02020603020101020101" pitchFamily="18" charset="-127"/>
                  <a:ea typeface="나눔명조" panose="02020603020101020101" pitchFamily="18" charset="-127"/>
                </a:rPr>
                <a:t>…</a:t>
              </a:r>
              <a:endPara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AFF2880-EAC4-4885-8FDC-19D80E6E14F5}"/>
              </a:ext>
            </a:extLst>
          </p:cNvPr>
          <p:cNvSpPr txBox="1"/>
          <p:nvPr/>
        </p:nvSpPr>
        <p:spPr>
          <a:xfrm>
            <a:off x="1763292" y="4505409"/>
            <a:ext cx="246631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Y. Chung, et al., </a:t>
            </a:r>
            <a:r>
              <a:rPr lang="en-US" altLang="ko-KR" sz="11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Science Advances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, 2016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19EABA-B021-45C9-AFF0-926BBBF469FD}"/>
              </a:ext>
            </a:extLst>
          </p:cNvPr>
          <p:cNvSpPr txBox="1"/>
          <p:nvPr/>
        </p:nvSpPr>
        <p:spPr>
          <a:xfrm>
            <a:off x="92097" y="2060639"/>
            <a:ext cx="339704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Sorbent structure information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249E4E-DEA5-468D-B60A-9010CCF99BB3}"/>
              </a:ext>
            </a:extLst>
          </p:cNvPr>
          <p:cNvSpPr txBox="1"/>
          <p:nvPr/>
        </p:nvSpPr>
        <p:spPr>
          <a:xfrm>
            <a:off x="101167" y="2417802"/>
            <a:ext cx="4016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Database: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Web available library of MOF structures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319BA5-1934-4552-95FA-9BEF35813FAE}"/>
              </a:ext>
            </a:extLst>
          </p:cNvPr>
          <p:cNvSpPr txBox="1"/>
          <p:nvPr/>
        </p:nvSpPr>
        <p:spPr>
          <a:xfrm>
            <a:off x="4639187" y="2073339"/>
            <a:ext cx="30848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Property parameters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D9848-7FA7-4071-8A57-A860192CF060}"/>
              </a:ext>
            </a:extLst>
          </p:cNvPr>
          <p:cNvSpPr txBox="1"/>
          <p:nvPr/>
        </p:nvSpPr>
        <p:spPr>
          <a:xfrm>
            <a:off x="4648257" y="2353557"/>
            <a:ext cx="343327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isotherm parameter library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database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A305B11-4FB9-46E0-B65C-188E2A6A5C3A}"/>
              </a:ext>
            </a:extLst>
          </p:cNvPr>
          <p:cNvCxnSpPr/>
          <p:nvPr/>
        </p:nvCxnSpPr>
        <p:spPr>
          <a:xfrm>
            <a:off x="3594327" y="2284667"/>
            <a:ext cx="1004574" cy="0"/>
          </a:xfrm>
          <a:prstGeom prst="straightConnector1">
            <a:avLst/>
          </a:prstGeom>
          <a:ln w="19050">
            <a:solidFill>
              <a:srgbClr val="FE9700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A745A7C6-3657-464E-9A3D-C5E802BD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91" y="2759179"/>
            <a:ext cx="2777197" cy="218487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C9A0FA-E44D-40D0-866D-B9C9E2AFF7DF}"/>
              </a:ext>
            </a:extLst>
          </p:cNvPr>
          <p:cNvCxnSpPr/>
          <p:nvPr/>
        </p:nvCxnSpPr>
        <p:spPr>
          <a:xfrm>
            <a:off x="7078327" y="2284667"/>
            <a:ext cx="1443842" cy="0"/>
          </a:xfrm>
          <a:prstGeom prst="straightConnector1">
            <a:avLst/>
          </a:prstGeom>
          <a:ln w="19050">
            <a:solidFill>
              <a:srgbClr val="FE9700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DBD43D-F05D-4C3D-A183-46E5E0EDA9E8}"/>
              </a:ext>
            </a:extLst>
          </p:cNvPr>
          <p:cNvSpPr txBox="1"/>
          <p:nvPr/>
        </p:nvSpPr>
        <p:spPr>
          <a:xfrm>
            <a:off x="8670801" y="2073339"/>
            <a:ext cx="32408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Shortcut evaluation method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D3549D-FA57-4BB2-9AAE-DFC064110575}"/>
              </a:ext>
            </a:extLst>
          </p:cNvPr>
          <p:cNvSpPr txBox="1"/>
          <p:nvPr/>
        </p:nvSpPr>
        <p:spPr>
          <a:xfrm>
            <a:off x="8670801" y="2415112"/>
            <a:ext cx="30744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Ranking of the adsorbents </a:t>
            </a:r>
            <a:b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given…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61BBBE-A5A5-42AB-B001-E61A375D48BF}"/>
              </a:ext>
            </a:extLst>
          </p:cNvPr>
          <p:cNvGrpSpPr/>
          <p:nvPr/>
        </p:nvGrpSpPr>
        <p:grpSpPr>
          <a:xfrm>
            <a:off x="8827259" y="2988148"/>
            <a:ext cx="2917968" cy="1045794"/>
            <a:chOff x="6702367" y="2098703"/>
            <a:chExt cx="2917968" cy="10457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605702-0184-420E-AC6F-F66352EA087F}"/>
                </a:ext>
              </a:extLst>
            </p:cNvPr>
            <p:cNvSpPr txBox="1"/>
            <p:nvPr/>
          </p:nvSpPr>
          <p:spPr>
            <a:xfrm>
              <a:off x="6970037" y="2098703"/>
              <a:ext cx="265029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Isotherm information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9611CC-B592-43DC-8CA5-3B8BB2F2779C}"/>
                </a:ext>
              </a:extLst>
            </p:cNvPr>
            <p:cNvSpPr txBox="1"/>
            <p:nvPr/>
          </p:nvSpPr>
          <p:spPr>
            <a:xfrm>
              <a:off x="6970037" y="2486438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890B4A-4469-4D4D-B254-618F2DC9FE4E}"/>
                </a:ext>
              </a:extLst>
            </p:cNvPr>
            <p:cNvSpPr txBox="1"/>
            <p:nvPr/>
          </p:nvSpPr>
          <p:spPr>
            <a:xfrm>
              <a:off x="6970037" y="2836720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38" name="왼쪽 중괄호 37">
              <a:extLst>
                <a:ext uri="{FF2B5EF4-FFF2-40B4-BE49-F238E27FC236}">
                  <a16:creationId xmlns:a16="http://schemas.microsoft.com/office/drawing/2014/main" id="{0AA279D9-B985-4D55-9B8C-9FC4E095D355}"/>
                </a:ext>
              </a:extLst>
            </p:cNvPr>
            <p:cNvSpPr/>
            <p:nvPr/>
          </p:nvSpPr>
          <p:spPr>
            <a:xfrm>
              <a:off x="6702367" y="2241770"/>
              <a:ext cx="300903" cy="777663"/>
            </a:xfrm>
            <a:prstGeom prst="leftBrace">
              <a:avLst>
                <a:gd name="adj1" fmla="val 28909"/>
                <a:gd name="adj2" fmla="val 48212"/>
              </a:avLst>
            </a:prstGeom>
            <a:ln w="95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D1520F88-595D-491D-A3EF-5933683BF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272" y="4051945"/>
            <a:ext cx="3596406" cy="22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1: </a:t>
            </a:r>
            <a:r>
              <a:rPr lang="en-US" u="sng" dirty="0"/>
              <a:t>CO</a:t>
            </a:r>
            <a:r>
              <a:rPr lang="en-US" baseline="-25000" dirty="0"/>
              <a:t>2</a:t>
            </a:r>
            <a:r>
              <a:rPr lang="en-US" dirty="0"/>
              <a:t> Capture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F4C2BCD-965E-4781-9CC6-7017700B4C46}"/>
              </a:ext>
            </a:extLst>
          </p:cNvPr>
          <p:cNvGrpSpPr/>
          <p:nvPr/>
        </p:nvGrpSpPr>
        <p:grpSpPr>
          <a:xfrm>
            <a:off x="743578" y="1458756"/>
            <a:ext cx="4459972" cy="5356770"/>
            <a:chOff x="107504" y="2267294"/>
            <a:chExt cx="3236653" cy="388747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548A999-D90A-4A4C-9827-BA898BA5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2267294"/>
              <a:ext cx="3236653" cy="388747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640D3C3-E3AB-4A01-B34C-9742C2F6B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217" b="96049"/>
            <a:stretch/>
          </p:blipFill>
          <p:spPr>
            <a:xfrm>
              <a:off x="107505" y="2267294"/>
              <a:ext cx="2952328" cy="153594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2411923-F067-4422-888D-680A9E0DCB50}"/>
              </a:ext>
            </a:extLst>
          </p:cNvPr>
          <p:cNvSpPr txBox="1"/>
          <p:nvPr/>
        </p:nvSpPr>
        <p:spPr>
          <a:xfrm>
            <a:off x="9006189" y="1744505"/>
            <a:ext cx="3042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In a idealized pressure swing</a:t>
            </a:r>
            <a:br>
              <a:rPr lang="en-US" altLang="ko-KR" sz="1400" b="1" dirty="0"/>
            </a:br>
            <a:r>
              <a:rPr lang="en-US" altLang="ko-KR" sz="1400" b="1" dirty="0"/>
              <a:t>adsorption (PSA) process for CO</a:t>
            </a:r>
            <a:r>
              <a:rPr lang="en-US" altLang="ko-KR" sz="1400" b="1" baseline="-25000" dirty="0"/>
              <a:t>2</a:t>
            </a:r>
            <a:endParaRPr lang="ko-KR" altLang="en-US" sz="1400" b="1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B6CAC6-1130-4FF7-802B-07B498251D2D}"/>
              </a:ext>
            </a:extLst>
          </p:cNvPr>
          <p:cNvSpPr txBox="1"/>
          <p:nvPr/>
        </p:nvSpPr>
        <p:spPr>
          <a:xfrm>
            <a:off x="5600904" y="1997870"/>
            <a:ext cx="293339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Thousands of candidates: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- </a:t>
            </a: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(about MOFs)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- IZA (about zeolites)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4656315-A3C4-4D2B-91E2-72556E183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200" y="2147070"/>
            <a:ext cx="2823768" cy="3735723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E49E10-223B-4BB7-977C-32925B2D3198}"/>
              </a:ext>
            </a:extLst>
          </p:cNvPr>
          <p:cNvCxnSpPr/>
          <p:nvPr/>
        </p:nvCxnSpPr>
        <p:spPr>
          <a:xfrm>
            <a:off x="9217470" y="5819474"/>
            <a:ext cx="977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28F0BD-65F0-415C-99C6-3BD432A625CA}"/>
              </a:ext>
            </a:extLst>
          </p:cNvPr>
          <p:cNvGrpSpPr/>
          <p:nvPr/>
        </p:nvGrpSpPr>
        <p:grpSpPr>
          <a:xfrm flipH="1">
            <a:off x="8449040" y="2062663"/>
            <a:ext cx="1989862" cy="1970453"/>
            <a:chOff x="4631606" y="808074"/>
            <a:chExt cx="1302466" cy="539223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ABE93B2-FFEB-4212-AB6A-387C11EC6352}"/>
                </a:ext>
              </a:extLst>
            </p:cNvPr>
            <p:cNvCxnSpPr/>
            <p:nvPr/>
          </p:nvCxnSpPr>
          <p:spPr>
            <a:xfrm flipV="1">
              <a:off x="4631606" y="808074"/>
              <a:ext cx="993016" cy="539223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A5A83EE-F899-4CE4-96C7-C6088C0B309B}"/>
                </a:ext>
              </a:extLst>
            </p:cNvPr>
            <p:cNvCxnSpPr/>
            <p:nvPr/>
          </p:nvCxnSpPr>
          <p:spPr>
            <a:xfrm>
              <a:off x="5622239" y="808076"/>
              <a:ext cx="311833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21BE90A-7403-450B-A4DA-9A99B9D31A0F}"/>
              </a:ext>
            </a:extLst>
          </p:cNvPr>
          <p:cNvCxnSpPr/>
          <p:nvPr/>
        </p:nvCxnSpPr>
        <p:spPr>
          <a:xfrm>
            <a:off x="5069846" y="2147070"/>
            <a:ext cx="40269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B6996F1-5A84-4FE6-BDA1-87C2BDDAF58C}"/>
              </a:ext>
            </a:extLst>
          </p:cNvPr>
          <p:cNvGrpSpPr/>
          <p:nvPr/>
        </p:nvGrpSpPr>
        <p:grpSpPr>
          <a:xfrm>
            <a:off x="2922791" y="4081894"/>
            <a:ext cx="2510895" cy="764759"/>
            <a:chOff x="1691680" y="3501008"/>
            <a:chExt cx="1974619" cy="115212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7DD395A-DD6C-4C17-831E-CC5419EFDE69}"/>
                </a:ext>
              </a:extLst>
            </p:cNvPr>
            <p:cNvCxnSpPr/>
            <p:nvPr/>
          </p:nvCxnSpPr>
          <p:spPr>
            <a:xfrm flipH="1" flipV="1">
              <a:off x="1691680" y="3501008"/>
              <a:ext cx="1269740" cy="115212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40996B5-5126-496E-88C6-478106C105BC}"/>
                </a:ext>
              </a:extLst>
            </p:cNvPr>
            <p:cNvCxnSpPr/>
            <p:nvPr/>
          </p:nvCxnSpPr>
          <p:spPr>
            <a:xfrm>
              <a:off x="2961420" y="4653136"/>
              <a:ext cx="70487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964738E-ECC7-4E87-BE92-CD20B36EB864}"/>
              </a:ext>
            </a:extLst>
          </p:cNvPr>
          <p:cNvCxnSpPr/>
          <p:nvPr/>
        </p:nvCxnSpPr>
        <p:spPr>
          <a:xfrm>
            <a:off x="4743751" y="3233587"/>
            <a:ext cx="55774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3C88495-797B-463C-8FA7-B909FFBFF5E7}"/>
              </a:ext>
            </a:extLst>
          </p:cNvPr>
          <p:cNvSpPr txBox="1"/>
          <p:nvPr/>
        </p:nvSpPr>
        <p:spPr>
          <a:xfrm>
            <a:off x="5305859" y="3064380"/>
            <a:ext cx="221259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Operating conditions: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5AF1E8D-5A34-4AA8-A604-9B6E3FBE69B2}"/>
              </a:ext>
            </a:extLst>
          </p:cNvPr>
          <p:cNvGrpSpPr/>
          <p:nvPr/>
        </p:nvGrpSpPr>
        <p:grpSpPr>
          <a:xfrm flipH="1">
            <a:off x="7286846" y="3231432"/>
            <a:ext cx="3348259" cy="1694573"/>
            <a:chOff x="4412512" y="808074"/>
            <a:chExt cx="1521560" cy="489098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64E83BD-A3C2-4770-89CC-C6FD601ACF64}"/>
                </a:ext>
              </a:extLst>
            </p:cNvPr>
            <p:cNvCxnSpPr/>
            <p:nvPr/>
          </p:nvCxnSpPr>
          <p:spPr>
            <a:xfrm flipV="1">
              <a:off x="4412512" y="808074"/>
              <a:ext cx="1212111" cy="48909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263BD17-2F3B-4E7C-B368-3422769C0717}"/>
                </a:ext>
              </a:extLst>
            </p:cNvPr>
            <p:cNvCxnSpPr/>
            <p:nvPr/>
          </p:nvCxnSpPr>
          <p:spPr>
            <a:xfrm>
              <a:off x="5622239" y="808076"/>
              <a:ext cx="311833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92A12E4-C874-4812-8DCF-966A1C8AA5A8}"/>
              </a:ext>
            </a:extLst>
          </p:cNvPr>
          <p:cNvCxnSpPr/>
          <p:nvPr/>
        </p:nvCxnSpPr>
        <p:spPr>
          <a:xfrm>
            <a:off x="10225582" y="5819474"/>
            <a:ext cx="977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A961BE-7A5F-4058-B784-B6294A1175C9}"/>
              </a:ext>
            </a:extLst>
          </p:cNvPr>
          <p:cNvGrpSpPr/>
          <p:nvPr/>
        </p:nvGrpSpPr>
        <p:grpSpPr>
          <a:xfrm flipH="1">
            <a:off x="6881124" y="4836821"/>
            <a:ext cx="1760588" cy="307375"/>
            <a:chOff x="4412511" y="990966"/>
            <a:chExt cx="1521560" cy="306206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0EA9B6B-5EAE-4B7C-8B37-44541924A9C6}"/>
                </a:ext>
              </a:extLst>
            </p:cNvPr>
            <p:cNvCxnSpPr/>
            <p:nvPr/>
          </p:nvCxnSpPr>
          <p:spPr>
            <a:xfrm flipV="1">
              <a:off x="4412511" y="990966"/>
              <a:ext cx="758859" cy="306206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C2E8371-B385-4DB0-9989-7AC04ECE89FA}"/>
                </a:ext>
              </a:extLst>
            </p:cNvPr>
            <p:cNvCxnSpPr/>
            <p:nvPr/>
          </p:nvCxnSpPr>
          <p:spPr>
            <a:xfrm>
              <a:off x="5171370" y="990966"/>
              <a:ext cx="762701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172FB40-FD54-4A45-824D-B31CF254A84D}"/>
                  </a:ext>
                </a:extLst>
              </p:cNvPr>
              <p:cNvSpPr txBox="1"/>
              <p:nvPr/>
            </p:nvSpPr>
            <p:spPr>
              <a:xfrm>
                <a:off x="10703067" y="5020992"/>
                <a:ext cx="859711" cy="77277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𝑡𝑎𝑟𝑔</m:t>
                        </m:r>
                      </m:sub>
                    </m:sSub>
                  </m:oMath>
                </a14:m>
                <a:b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</a:br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𝑣𝑎𝑐</m:t>
                        </m:r>
                      </m:sub>
                    </m:sSub>
                  </m:oMath>
                </a14:m>
                <a:endPara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𝑝𝑟𝑜𝑑</m:t>
                        </m:r>
                      </m:sub>
                    </m:sSub>
                  </m:oMath>
                </a14:m>
                <a:endPara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172FB40-FD54-4A45-824D-B31CF254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067" y="5020992"/>
                <a:ext cx="859711" cy="772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D55A950-9B36-4D4E-8FE9-20A8775630BA}"/>
              </a:ext>
            </a:extLst>
          </p:cNvPr>
          <p:cNvSpPr txBox="1"/>
          <p:nvPr/>
        </p:nvSpPr>
        <p:spPr>
          <a:xfrm>
            <a:off x="5433686" y="4688763"/>
            <a:ext cx="14470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Feed conditions: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15D17F-6AAE-4C69-AC95-6F1E32DD1F5F}"/>
              </a:ext>
            </a:extLst>
          </p:cNvPr>
          <p:cNvSpPr txBox="1"/>
          <p:nvPr/>
        </p:nvSpPr>
        <p:spPr>
          <a:xfrm>
            <a:off x="10635109" y="4777258"/>
            <a:ext cx="140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Product out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637AF9-5538-4F65-9623-99B9D027BA3E}"/>
              </a:ext>
            </a:extLst>
          </p:cNvPr>
          <p:cNvSpPr txBox="1"/>
          <p:nvPr/>
        </p:nvSpPr>
        <p:spPr>
          <a:xfrm>
            <a:off x="10438903" y="3845583"/>
            <a:ext cx="129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Packed sorbents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1FD312-48ED-4F5A-B736-6FC603969930}"/>
                  </a:ext>
                </a:extLst>
              </p:cNvPr>
              <p:cNvSpPr txBox="1"/>
              <p:nvPr/>
            </p:nvSpPr>
            <p:spPr>
              <a:xfrm>
                <a:off x="8605060" y="5377322"/>
                <a:ext cx="859711" cy="79040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𝑓𝑒𝑒𝑑</m:t>
                        </m:r>
                      </m:sub>
                    </m:sSub>
                  </m:oMath>
                </a14:m>
                <a:endPara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𝑓𝑒𝑒𝑑</m:t>
                        </m:r>
                      </m:sub>
                    </m:sSub>
                  </m:oMath>
                </a14:m>
                <a:b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</a:br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나눔명조" panose="02020603020101020101" pitchFamily="18" charset="-127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𝑓𝑒𝑒𝑑</m:t>
                        </m:r>
                      </m:sub>
                    </m:sSub>
                  </m:oMath>
                </a14:m>
                <a:endPara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1FD312-48ED-4F5A-B736-6FC60396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060" y="5377322"/>
                <a:ext cx="859711" cy="7904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68ADF8B8-9FA5-4199-AB35-8BC703F2FA06}"/>
              </a:ext>
            </a:extLst>
          </p:cNvPr>
          <p:cNvSpPr txBox="1"/>
          <p:nvPr/>
        </p:nvSpPr>
        <p:spPr>
          <a:xfrm>
            <a:off x="8521825" y="5112596"/>
            <a:ext cx="1294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Feed in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68" name="모서리가 둥근 직사각형 33">
            <a:extLst>
              <a:ext uri="{FF2B5EF4-FFF2-40B4-BE49-F238E27FC236}">
                <a16:creationId xmlns:a16="http://schemas.microsoft.com/office/drawing/2014/main" id="{272416D3-AD50-46C7-A261-850805430ADB}"/>
              </a:ext>
            </a:extLst>
          </p:cNvPr>
          <p:cNvSpPr/>
          <p:nvPr/>
        </p:nvSpPr>
        <p:spPr>
          <a:xfrm>
            <a:off x="5429713" y="1787029"/>
            <a:ext cx="3019327" cy="10782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404FD8-86F9-432D-9616-ACD096D55E59}"/>
              </a:ext>
            </a:extLst>
          </p:cNvPr>
          <p:cNvSpPr txBox="1"/>
          <p:nvPr/>
        </p:nvSpPr>
        <p:spPr>
          <a:xfrm>
            <a:off x="5595229" y="1694328"/>
            <a:ext cx="264718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050" b="1" baseline="-25000" dirty="0">
              <a:solidFill>
                <a:srgbClr val="0000FF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D7E2DC-EB70-403C-9110-DE732512C0E5}"/>
              </a:ext>
            </a:extLst>
          </p:cNvPr>
          <p:cNvSpPr txBox="1"/>
          <p:nvPr/>
        </p:nvSpPr>
        <p:spPr>
          <a:xfrm>
            <a:off x="5512925" y="1380734"/>
            <a:ext cx="3129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rgbClr val="FF0000"/>
                </a:solidFill>
              </a:rPr>
              <a:t>Parameter library</a:t>
            </a:r>
            <a:br>
              <a:rPr lang="en-US" altLang="ko-KR" sz="1700" b="1" dirty="0">
                <a:solidFill>
                  <a:srgbClr val="FF0000"/>
                </a:solidFill>
              </a:rPr>
            </a:br>
            <a:r>
              <a:rPr lang="en-US" altLang="ko-KR" sz="1700" b="1" dirty="0">
                <a:solidFill>
                  <a:srgbClr val="FF0000"/>
                </a:solidFill>
              </a:rPr>
              <a:t>from molecular simulations</a:t>
            </a:r>
            <a:endParaRPr lang="ko-KR" altLang="en-US" sz="1700" b="1" baseline="-25000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1588D0-AB1D-4F21-B676-4A24305F5CBC}"/>
              </a:ext>
            </a:extLst>
          </p:cNvPr>
          <p:cNvSpPr txBox="1"/>
          <p:nvPr/>
        </p:nvSpPr>
        <p:spPr>
          <a:xfrm>
            <a:off x="495322" y="902272"/>
            <a:ext cx="83184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Graphical user interface (GUI) for sorbent evaluation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3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4" grpId="0"/>
      <p:bldP spid="63" grpId="0"/>
      <p:bldP spid="68" grpId="0" animBg="1"/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 1: </a:t>
            </a:r>
            <a:r>
              <a:rPr lang="en-US" altLang="ko-KR" u="sng" dirty="0"/>
              <a:t>CO</a:t>
            </a:r>
            <a:r>
              <a:rPr lang="en-US" altLang="ko-KR" baseline="-25000" dirty="0"/>
              <a:t>2</a:t>
            </a:r>
            <a:r>
              <a:rPr lang="en-US" altLang="ko-KR" dirty="0"/>
              <a:t> Capture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01BB85-6BD4-40F8-85C2-FCE5D38603CC}"/>
              </a:ext>
            </a:extLst>
          </p:cNvPr>
          <p:cNvSpPr txBox="1"/>
          <p:nvPr/>
        </p:nvSpPr>
        <p:spPr>
          <a:xfrm>
            <a:off x="671059" y="1405212"/>
            <a:ext cx="269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Input GUI for sorbent ranking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3E334A-D037-451D-8746-41F4DDB7732C}"/>
              </a:ext>
            </a:extLst>
          </p:cNvPr>
          <p:cNvSpPr txBox="1"/>
          <p:nvPr/>
        </p:nvSpPr>
        <p:spPr>
          <a:xfrm>
            <a:off x="5124120" y="1405212"/>
            <a:ext cx="2122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Example ranking result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DE1642F-5962-4C0F-A343-0619A15B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1" y="1837541"/>
            <a:ext cx="8507249" cy="4344403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7F9919-3982-465B-8824-6159F46C7E87}"/>
              </a:ext>
            </a:extLst>
          </p:cNvPr>
          <p:cNvGrpSpPr/>
          <p:nvPr/>
        </p:nvGrpSpPr>
        <p:grpSpPr>
          <a:xfrm flipH="1">
            <a:off x="5855091" y="2240181"/>
            <a:ext cx="3022174" cy="1375516"/>
            <a:chOff x="4631606" y="808076"/>
            <a:chExt cx="1302466" cy="539221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A91A2CB-C93E-4A3F-A2E2-E40580BBABD3}"/>
                </a:ext>
              </a:extLst>
            </p:cNvPr>
            <p:cNvCxnSpPr/>
            <p:nvPr/>
          </p:nvCxnSpPr>
          <p:spPr>
            <a:xfrm flipV="1">
              <a:off x="4631606" y="808076"/>
              <a:ext cx="1122548" cy="539221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5FEA3B6-14F7-4713-A78F-442968565613}"/>
                </a:ext>
              </a:extLst>
            </p:cNvPr>
            <p:cNvCxnSpPr/>
            <p:nvPr/>
          </p:nvCxnSpPr>
          <p:spPr>
            <a:xfrm flipV="1">
              <a:off x="5754154" y="808076"/>
              <a:ext cx="179918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0F084E1-DBCE-4EA8-993A-CD98B1B3EB02}"/>
              </a:ext>
            </a:extLst>
          </p:cNvPr>
          <p:cNvGrpSpPr/>
          <p:nvPr/>
        </p:nvGrpSpPr>
        <p:grpSpPr>
          <a:xfrm flipH="1">
            <a:off x="8083169" y="2240185"/>
            <a:ext cx="921084" cy="346812"/>
            <a:chOff x="4631606" y="808074"/>
            <a:chExt cx="1302466" cy="539223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169F6BC-E5A7-4A84-8399-33C33AE9129B}"/>
                </a:ext>
              </a:extLst>
            </p:cNvPr>
            <p:cNvCxnSpPr/>
            <p:nvPr/>
          </p:nvCxnSpPr>
          <p:spPr>
            <a:xfrm flipV="1">
              <a:off x="4631606" y="808074"/>
              <a:ext cx="993016" cy="539223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9BE2F8C-6584-4A37-81B3-8B7D57FED311}"/>
                </a:ext>
              </a:extLst>
            </p:cNvPr>
            <p:cNvCxnSpPr/>
            <p:nvPr/>
          </p:nvCxnSpPr>
          <p:spPr>
            <a:xfrm>
              <a:off x="5622239" y="808076"/>
              <a:ext cx="311833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C31C7F2-762D-4F39-8F30-D8763DCE3CD3}"/>
              </a:ext>
            </a:extLst>
          </p:cNvPr>
          <p:cNvSpPr txBox="1"/>
          <p:nvPr/>
        </p:nvSpPr>
        <p:spPr>
          <a:xfrm>
            <a:off x="8936534" y="3480046"/>
            <a:ext cx="2828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Ranking of adsorbents</a:t>
            </a:r>
            <a:br>
              <a:rPr lang="en-US" altLang="ko-KR" sz="1600" b="1" dirty="0"/>
            </a:br>
            <a:r>
              <a:rPr lang="en-US" altLang="ko-KR" sz="1600" b="1" dirty="0"/>
              <a:t>with quantified performance: </a:t>
            </a:r>
            <a:br>
              <a:rPr lang="en-US" altLang="ko-KR" sz="1600" b="1" dirty="0"/>
            </a:br>
            <a:r>
              <a:rPr lang="en-US" altLang="ko-KR" sz="1600" b="1" dirty="0"/>
              <a:t>efficiency (CO</a:t>
            </a:r>
            <a:r>
              <a:rPr lang="en-US" altLang="ko-KR" sz="1600" b="1" baseline="-25000" dirty="0"/>
              <a:t>2</a:t>
            </a:r>
            <a:r>
              <a:rPr lang="en-US" altLang="ko-KR" sz="1600" b="1" dirty="0"/>
              <a:t> ton/ GJ)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7415A6B-7DBE-4A57-875C-683BC0766178}"/>
                  </a:ext>
                </a:extLst>
              </p:cNvPr>
              <p:cNvSpPr txBox="1"/>
              <p:nvPr/>
            </p:nvSpPr>
            <p:spPr>
              <a:xfrm>
                <a:off x="8936534" y="2413104"/>
                <a:ext cx="3080780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/>
                  <a:t>Candidates that</a:t>
                </a:r>
                <a:br>
                  <a:rPr lang="en-US" altLang="ko-KR" sz="1600" b="1" dirty="0"/>
                </a:br>
                <a:r>
                  <a:rPr lang="en-US" altLang="ko-KR" sz="1600" b="1" dirty="0"/>
                  <a:t>cannot achieve the target purity</a:t>
                </a:r>
                <a:br>
                  <a:rPr lang="en-US" altLang="ko-KR" sz="1600" b="1" dirty="0"/>
                </a:br>
                <a:r>
                  <a:rPr lang="en-US" altLang="ko-KR" sz="1600" b="1" dirty="0"/>
                  <a:t>and their upper bound list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𝒖𝒑𝒑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)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7415A6B-7DBE-4A57-875C-683BC0766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534" y="2413104"/>
                <a:ext cx="3080780" cy="853054"/>
              </a:xfrm>
              <a:prstGeom prst="rect">
                <a:avLst/>
              </a:prstGeom>
              <a:blipFill>
                <a:blip r:embed="rId3"/>
                <a:stretch>
                  <a:fillRect l="-1188" t="-2143" r="-7723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40FB0B7C-2F4C-4C4C-B48E-148674508F57}"/>
              </a:ext>
            </a:extLst>
          </p:cNvPr>
          <p:cNvSpPr txBox="1"/>
          <p:nvPr/>
        </p:nvSpPr>
        <p:spPr>
          <a:xfrm>
            <a:off x="495322" y="902272"/>
            <a:ext cx="83184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Graphical user interface (GUI) for sorbent evaluation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82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 1: </a:t>
            </a:r>
            <a:r>
              <a:rPr lang="en-US" altLang="ko-KR" u="sng" dirty="0"/>
              <a:t>CO</a:t>
            </a:r>
            <a:r>
              <a:rPr lang="en-US" altLang="ko-KR" baseline="-25000" dirty="0"/>
              <a:t>2</a:t>
            </a:r>
            <a:r>
              <a:rPr lang="en-US" altLang="ko-KR" dirty="0"/>
              <a:t> Capture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16444A-0F1E-4C4D-A345-2B9E68917D38}"/>
              </a:ext>
            </a:extLst>
          </p:cNvPr>
          <p:cNvSpPr txBox="1"/>
          <p:nvPr/>
        </p:nvSpPr>
        <p:spPr>
          <a:xfrm>
            <a:off x="495322" y="902272"/>
            <a:ext cx="83184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Graphical user interface (GUI) for sorbent evaluation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07C88-63FB-46C6-84BA-B3E6E7631037}"/>
              </a:ext>
            </a:extLst>
          </p:cNvPr>
          <p:cNvSpPr txBox="1"/>
          <p:nvPr/>
        </p:nvSpPr>
        <p:spPr>
          <a:xfrm>
            <a:off x="401831" y="1492843"/>
            <a:ext cx="4739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Available in File Exchange webpage (</a:t>
            </a:r>
            <a:r>
              <a:rPr lang="en-US" altLang="ko-KR" sz="1600" b="1" dirty="0" err="1"/>
              <a:t>MathWorks</a:t>
            </a:r>
            <a:r>
              <a:rPr lang="en-US" altLang="ko-KR" sz="1600" b="1" dirty="0"/>
              <a:t>):</a:t>
            </a:r>
            <a:endParaRPr lang="ko-KR" altLang="en-US" sz="16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599D62-9A22-416E-A66B-52215B03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31" y="2414913"/>
            <a:ext cx="7067807" cy="398520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85BEB9-DEBB-48C8-80DE-5AF5001E0A86}"/>
              </a:ext>
            </a:extLst>
          </p:cNvPr>
          <p:cNvSpPr/>
          <p:nvPr/>
        </p:nvSpPr>
        <p:spPr>
          <a:xfrm>
            <a:off x="401831" y="1768582"/>
            <a:ext cx="5867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https://kr.mathworks.com/matlabcentral/fileexchange/71661-general-adsorbent-library-and-evaluation-gale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CBF54-DA54-4AB0-B9D4-6604B18AB6C8}"/>
              </a:ext>
            </a:extLst>
          </p:cNvPr>
          <p:cNvSpPr txBox="1"/>
          <p:nvPr/>
        </p:nvSpPr>
        <p:spPr>
          <a:xfrm>
            <a:off x="7758038" y="5007742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S. Ga et al., </a:t>
            </a:r>
            <a:r>
              <a:rPr lang="en-US" altLang="ko-KR" sz="1600" i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Comput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. Chem. Eng.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2020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D2300-32ED-478C-976B-EB2F5FA0677F}"/>
              </a:ext>
            </a:extLst>
          </p:cNvPr>
          <p:cNvSpPr txBox="1"/>
          <p:nvPr/>
        </p:nvSpPr>
        <p:spPr>
          <a:xfrm>
            <a:off x="7758038" y="4750230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Proposed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84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45C9734F-CE8C-4C56-97F1-0C46D8A2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32" y="4981452"/>
            <a:ext cx="2330874" cy="170781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B72B559-824C-4FC8-B2D8-6E40639538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8477" y="2159569"/>
            <a:ext cx="3735764" cy="28218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29" y="-64510"/>
            <a:ext cx="10402529" cy="945498"/>
          </a:xfrm>
        </p:spPr>
        <p:txBody>
          <a:bodyPr>
            <a:normAutofit/>
          </a:bodyPr>
          <a:lstStyle/>
          <a:p>
            <a:r>
              <a:rPr lang="en-US" sz="3200" dirty="0"/>
              <a:t>Application 2: MOFs for </a:t>
            </a:r>
            <a:r>
              <a:rPr lang="en-US" sz="3200" u="sng" dirty="0"/>
              <a:t>Ethane/ethylene</a:t>
            </a:r>
            <a:r>
              <a:rPr lang="en-US" sz="3200" dirty="0"/>
              <a:t> Separation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16444A-0F1E-4C4D-A345-2B9E68917D38}"/>
              </a:ext>
            </a:extLst>
          </p:cNvPr>
          <p:cNvSpPr txBox="1"/>
          <p:nvPr/>
        </p:nvSpPr>
        <p:spPr>
          <a:xfrm>
            <a:off x="204980" y="1272523"/>
            <a:ext cx="347167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Molecular simulations of 6,830 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metal organic frameworks (MOFs)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from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database 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CBF54-DA54-4AB0-B9D4-6604B18AB6C8}"/>
              </a:ext>
            </a:extLst>
          </p:cNvPr>
          <p:cNvSpPr txBox="1"/>
          <p:nvPr/>
        </p:nvSpPr>
        <p:spPr>
          <a:xfrm>
            <a:off x="8358932" y="6267669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Kang et al., 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Adv. Sci.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2021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D2300-32ED-478C-976B-EB2F5FA0677F}"/>
              </a:ext>
            </a:extLst>
          </p:cNvPr>
          <p:cNvSpPr txBox="1"/>
          <p:nvPr/>
        </p:nvSpPr>
        <p:spPr>
          <a:xfrm>
            <a:off x="8358932" y="6019682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Reported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3D9A28-6ABE-4260-B276-C1630D9C1CC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49" y="2131013"/>
            <a:ext cx="2166480" cy="1777624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C16184-A61D-4EE4-A877-5A71C7E505A6}"/>
              </a:ext>
            </a:extLst>
          </p:cNvPr>
          <p:cNvGrpSpPr/>
          <p:nvPr/>
        </p:nvGrpSpPr>
        <p:grpSpPr>
          <a:xfrm>
            <a:off x="224030" y="1003590"/>
            <a:ext cx="3442080" cy="5702009"/>
            <a:chOff x="224030" y="1003590"/>
            <a:chExt cx="3442080" cy="570200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6599B4A-A6A4-4840-9FC2-78F30D6D6BFD}"/>
                </a:ext>
              </a:extLst>
            </p:cNvPr>
            <p:cNvGrpSpPr/>
            <p:nvPr/>
          </p:nvGrpSpPr>
          <p:grpSpPr>
            <a:xfrm>
              <a:off x="224030" y="1072697"/>
              <a:ext cx="3442080" cy="5632902"/>
              <a:chOff x="224030" y="1304922"/>
              <a:chExt cx="3442080" cy="563290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9D23987-87DD-404D-90C6-16F9D7208C06}"/>
                  </a:ext>
                </a:extLst>
              </p:cNvPr>
              <p:cNvSpPr/>
              <p:nvPr/>
            </p:nvSpPr>
            <p:spPr>
              <a:xfrm>
                <a:off x="224030" y="1435100"/>
                <a:ext cx="3442080" cy="5502724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FC52262-3F68-4328-81DB-DDE2F12BFE7D}"/>
                  </a:ext>
                </a:extLst>
              </p:cNvPr>
              <p:cNvSpPr/>
              <p:nvPr/>
            </p:nvSpPr>
            <p:spPr>
              <a:xfrm>
                <a:off x="401830" y="1304922"/>
                <a:ext cx="1960370" cy="26383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469E90-0D16-41C3-81FA-FDA0F0EB02AE}"/>
                </a:ext>
              </a:extLst>
            </p:cNvPr>
            <p:cNvSpPr txBox="1"/>
            <p:nvPr/>
          </p:nvSpPr>
          <p:spPr>
            <a:xfrm>
              <a:off x="358650" y="1003590"/>
              <a:ext cx="202307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Dr. </a:t>
              </a:r>
              <a:r>
                <a:rPr lang="en-US" altLang="ko-KR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Yongchul</a:t>
              </a:r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 Chung</a:t>
              </a:r>
              <a:endPara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15B45C1-1C2D-4F02-97C9-B6B80B511E66}"/>
              </a:ext>
            </a:extLst>
          </p:cNvPr>
          <p:cNvGrpSpPr/>
          <p:nvPr/>
        </p:nvGrpSpPr>
        <p:grpSpPr>
          <a:xfrm>
            <a:off x="3832557" y="1003590"/>
            <a:ext cx="4311318" cy="5702009"/>
            <a:chOff x="3832557" y="1003590"/>
            <a:chExt cx="4311318" cy="570200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9A0C5E-7E4A-4726-8D80-4ECB6DEBCB18}"/>
                </a:ext>
              </a:extLst>
            </p:cNvPr>
            <p:cNvGrpSpPr/>
            <p:nvPr/>
          </p:nvGrpSpPr>
          <p:grpSpPr>
            <a:xfrm>
              <a:off x="3832557" y="1125087"/>
              <a:ext cx="4311318" cy="5580512"/>
              <a:chOff x="224030" y="1357312"/>
              <a:chExt cx="3471670" cy="558051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E7B9113-4642-473C-AC34-E700F23DC12C}"/>
                  </a:ext>
                </a:extLst>
              </p:cNvPr>
              <p:cNvSpPr/>
              <p:nvPr/>
            </p:nvSpPr>
            <p:spPr>
              <a:xfrm>
                <a:off x="224030" y="1435099"/>
                <a:ext cx="3471670" cy="5502725"/>
              </a:xfrm>
              <a:prstGeom prst="rect">
                <a:avLst/>
              </a:prstGeom>
              <a:noFill/>
              <a:ln w="28575" cap="flat">
                <a:solidFill>
                  <a:srgbClr val="00B0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EF96E8F-426A-49FF-BF69-B6232E6541CB}"/>
                  </a:ext>
                </a:extLst>
              </p:cNvPr>
              <p:cNvSpPr/>
              <p:nvPr/>
            </p:nvSpPr>
            <p:spPr>
              <a:xfrm>
                <a:off x="401829" y="1357312"/>
                <a:ext cx="1600786" cy="26383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1ABD64-777E-4EB9-9D75-7F4B98324BBA}"/>
                </a:ext>
              </a:extLst>
            </p:cNvPr>
            <p:cNvSpPr txBox="1"/>
            <p:nvPr/>
          </p:nvSpPr>
          <p:spPr>
            <a:xfrm>
              <a:off x="4218053" y="1003590"/>
              <a:ext cx="187794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Dr. Seongbin Ga</a:t>
              </a:r>
              <a:endPara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DD37C41-9C5A-4A37-BEE3-6D6258601037}"/>
              </a:ext>
            </a:extLst>
          </p:cNvPr>
          <p:cNvGrpSpPr/>
          <p:nvPr/>
        </p:nvGrpSpPr>
        <p:grpSpPr>
          <a:xfrm>
            <a:off x="8358932" y="1003588"/>
            <a:ext cx="3722366" cy="4729325"/>
            <a:chOff x="8358932" y="1003588"/>
            <a:chExt cx="3722366" cy="472932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67652DB-3004-4BF4-90CD-933B87910632}"/>
                </a:ext>
              </a:extLst>
            </p:cNvPr>
            <p:cNvGrpSpPr/>
            <p:nvPr/>
          </p:nvGrpSpPr>
          <p:grpSpPr>
            <a:xfrm>
              <a:off x="8358932" y="1125087"/>
              <a:ext cx="3722366" cy="4607826"/>
              <a:chOff x="197854" y="1357312"/>
              <a:chExt cx="3497847" cy="460782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8164EF2-0146-4296-8A5C-D2584CE44002}"/>
                  </a:ext>
                </a:extLst>
              </p:cNvPr>
              <p:cNvSpPr/>
              <p:nvPr/>
            </p:nvSpPr>
            <p:spPr>
              <a:xfrm>
                <a:off x="197854" y="1435100"/>
                <a:ext cx="3497847" cy="4530038"/>
              </a:xfrm>
              <a:prstGeom prst="rect">
                <a:avLst/>
              </a:prstGeom>
              <a:noFill/>
              <a:ln w="2857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DAA628F-B4D0-4164-A17F-0FE1BC1D8F5B}"/>
                  </a:ext>
                </a:extLst>
              </p:cNvPr>
              <p:cNvSpPr/>
              <p:nvPr/>
            </p:nvSpPr>
            <p:spPr>
              <a:xfrm>
                <a:off x="401830" y="1357312"/>
                <a:ext cx="1960370" cy="26383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EDF828-2EBD-4586-9B25-2E192A34C7B1}"/>
                </a:ext>
              </a:extLst>
            </p:cNvPr>
            <p:cNvSpPr txBox="1"/>
            <p:nvPr/>
          </p:nvSpPr>
          <p:spPr>
            <a:xfrm>
              <a:off x="8525378" y="1003588"/>
              <a:ext cx="219642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Dr. Chang </a:t>
              </a:r>
              <a:r>
                <a:rPr lang="en-US" altLang="ko-KR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Seop</a:t>
              </a:r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 Hong</a:t>
              </a:r>
              <a:endPara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B2E7449-08E0-4388-ABC0-E1E8AD4E6B37}"/>
              </a:ext>
            </a:extLst>
          </p:cNvPr>
          <p:cNvSpPr txBox="1"/>
          <p:nvPr/>
        </p:nvSpPr>
        <p:spPr>
          <a:xfrm>
            <a:off x="4100155" y="1324434"/>
            <a:ext cx="34716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Shortcut method for </a:t>
            </a:r>
            <a:r>
              <a:rPr lang="en-US" altLang="ko-KR" u="sng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VSA process</a:t>
            </a:r>
            <a:endParaRPr lang="ko-KR" altLang="en-US" u="sng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1071256-5C6E-4EF9-B0C1-E774ACFDE6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44885" y="1627670"/>
            <a:ext cx="2323304" cy="2272162"/>
          </a:xfrm>
          <a:custGeom>
            <a:avLst/>
            <a:gdLst>
              <a:gd name="connsiteX0" fmla="*/ 131697 w 3029373"/>
              <a:gd name="connsiteY0" fmla="*/ 0 h 2962688"/>
              <a:gd name="connsiteX1" fmla="*/ 3029373 w 3029373"/>
              <a:gd name="connsiteY1" fmla="*/ 0 h 2962688"/>
              <a:gd name="connsiteX2" fmla="*/ 3029373 w 3029373"/>
              <a:gd name="connsiteY2" fmla="*/ 2962688 h 2962688"/>
              <a:gd name="connsiteX3" fmla="*/ 0 w 3029373"/>
              <a:gd name="connsiteY3" fmla="*/ 2962688 h 2962688"/>
              <a:gd name="connsiteX4" fmla="*/ 0 w 3029373"/>
              <a:gd name="connsiteY4" fmla="*/ 98931 h 2962688"/>
              <a:gd name="connsiteX5" fmla="*/ 131697 w 3029373"/>
              <a:gd name="connsiteY5" fmla="*/ 98931 h 296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9373" h="2962688">
                <a:moveTo>
                  <a:pt x="131697" y="0"/>
                </a:moveTo>
                <a:lnTo>
                  <a:pt x="3029373" y="0"/>
                </a:lnTo>
                <a:lnTo>
                  <a:pt x="3029373" y="2962688"/>
                </a:lnTo>
                <a:lnTo>
                  <a:pt x="0" y="2962688"/>
                </a:lnTo>
                <a:lnTo>
                  <a:pt x="0" y="98931"/>
                </a:lnTo>
                <a:lnTo>
                  <a:pt x="131697" y="98931"/>
                </a:lnTo>
                <a:close/>
              </a:path>
            </a:pathLst>
          </a:cu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B080FA7-AFF7-4A3C-8A92-599B237F6A15}"/>
              </a:ext>
            </a:extLst>
          </p:cNvPr>
          <p:cNvSpPr/>
          <p:nvPr/>
        </p:nvSpPr>
        <p:spPr>
          <a:xfrm>
            <a:off x="2761398" y="1881093"/>
            <a:ext cx="1816812" cy="1246599"/>
          </a:xfrm>
          <a:prstGeom prst="rightArrow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bg1"/>
                </a:solidFill>
              </a:rPr>
              <a:t>Ethane/ethylene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en-US" altLang="ko-KR" sz="1400" dirty="0">
                <a:solidFill>
                  <a:schemeClr val="bg1"/>
                </a:solidFill>
              </a:rPr>
              <a:t>Isotherms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76A0F7F-A665-41B6-8B51-E7192E42AAC1}"/>
              </a:ext>
            </a:extLst>
          </p:cNvPr>
          <p:cNvSpPr/>
          <p:nvPr/>
        </p:nvSpPr>
        <p:spPr>
          <a:xfrm>
            <a:off x="7648174" y="1289439"/>
            <a:ext cx="1110747" cy="1228971"/>
          </a:xfrm>
          <a:prstGeom prst="rightArrow">
            <a:avLst/>
          </a:prstGeom>
          <a:solidFill>
            <a:srgbClr val="00B0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sz="1600" dirty="0">
                <a:solidFill>
                  <a:schemeClr val="bg1"/>
                </a:solidFill>
              </a:rPr>
              <a:t>Best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MOFs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B52668-9B22-4AEA-8FA3-A796176C94C0}"/>
              </a:ext>
            </a:extLst>
          </p:cNvPr>
          <p:cNvSpPr txBox="1"/>
          <p:nvPr/>
        </p:nvSpPr>
        <p:spPr>
          <a:xfrm>
            <a:off x="8692571" y="1367936"/>
            <a:ext cx="347167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Synthesize of </a:t>
            </a:r>
            <a:r>
              <a:rPr lang="en-US" altLang="ko-KR" u="sng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top 3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MOFs,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measurement, and durability test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59861F-8AF3-4640-873C-A0FA7B787898}"/>
              </a:ext>
            </a:extLst>
          </p:cNvPr>
          <p:cNvSpPr txBox="1"/>
          <p:nvPr/>
        </p:nvSpPr>
        <p:spPr>
          <a:xfrm>
            <a:off x="4014430" y="3816033"/>
            <a:ext cx="39637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Compare with recently reported MOFs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EF72568-8EEE-40D2-8141-AA0BE241551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6126" y="4109501"/>
            <a:ext cx="3356128" cy="2609648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DFEE121-CCFB-461C-8F62-F07897988850}"/>
              </a:ext>
            </a:extLst>
          </p:cNvPr>
          <p:cNvSpPr/>
          <p:nvPr/>
        </p:nvSpPr>
        <p:spPr>
          <a:xfrm flipH="1">
            <a:off x="7448211" y="4693702"/>
            <a:ext cx="1507276" cy="1228971"/>
          </a:xfrm>
          <a:prstGeom prst="rightArrow">
            <a:avLst/>
          </a:prstGeom>
          <a:solidFill>
            <a:srgbClr val="FFC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Durable MOFs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measured data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2CB584B-66D1-4850-A0FA-8D59090F67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522"/>
          <a:stretch/>
        </p:blipFill>
        <p:spPr>
          <a:xfrm>
            <a:off x="263455" y="3903902"/>
            <a:ext cx="2357769" cy="170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6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/>
      <p:bldP spid="22" grpId="0"/>
      <p:bldP spid="28" grpId="0"/>
      <p:bldP spid="33" grpId="0" animBg="1"/>
      <p:bldP spid="34" grpId="0" animBg="1"/>
      <p:bldP spid="36" grpId="0"/>
      <p:bldP spid="39" grpId="0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0" y="-64510"/>
            <a:ext cx="9720069" cy="945498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3: MOFs for </a:t>
            </a:r>
            <a:r>
              <a:rPr lang="en-US" u="sng" dirty="0"/>
              <a:t>SF</a:t>
            </a:r>
            <a:r>
              <a:rPr lang="en-US" baseline="-25000" dirty="0"/>
              <a:t>6</a:t>
            </a:r>
            <a:r>
              <a:rPr lang="en-US" u="sng" dirty="0"/>
              <a:t>/N</a:t>
            </a:r>
            <a:r>
              <a:rPr lang="en-US" baseline="-25000" dirty="0"/>
              <a:t>2</a:t>
            </a:r>
            <a:r>
              <a:rPr lang="en-US" dirty="0"/>
              <a:t> Separation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CBF54-DA54-4AB0-B9D4-6604B18AB6C8}"/>
              </a:ext>
            </a:extLst>
          </p:cNvPr>
          <p:cNvSpPr txBox="1"/>
          <p:nvPr/>
        </p:nvSpPr>
        <p:spPr>
          <a:xfrm>
            <a:off x="8358932" y="6267669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Cha et al., 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Chem. Eng. J.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2021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D2300-32ED-478C-976B-EB2F5FA0677F}"/>
              </a:ext>
            </a:extLst>
          </p:cNvPr>
          <p:cNvSpPr txBox="1"/>
          <p:nvPr/>
        </p:nvSpPr>
        <p:spPr>
          <a:xfrm>
            <a:off x="8358932" y="6019682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Reported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37327C-77DD-44FF-99B8-D99EACD8D29F}"/>
              </a:ext>
            </a:extLst>
          </p:cNvPr>
          <p:cNvSpPr txBox="1"/>
          <p:nvPr/>
        </p:nvSpPr>
        <p:spPr>
          <a:xfrm>
            <a:off x="401830" y="958640"/>
            <a:ext cx="62085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[Use of </a:t>
            </a:r>
            <a:r>
              <a:rPr lang="en-US" altLang="ko-KR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database again for SF</a:t>
            </a:r>
            <a:r>
              <a:rPr lang="en-US" altLang="ko-KR" sz="2000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6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/N</a:t>
            </a:r>
            <a:r>
              <a:rPr lang="en-US" altLang="ko-KR" sz="2000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separation]</a:t>
            </a:r>
            <a:endParaRPr lang="ko-KR" altLang="en-US" sz="2400" b="1" baseline="-25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7AAA06-0A5F-41EA-A4E5-AA4F70FA95BF}"/>
              </a:ext>
            </a:extLst>
          </p:cNvPr>
          <p:cNvSpPr txBox="1"/>
          <p:nvPr/>
        </p:nvSpPr>
        <p:spPr>
          <a:xfrm>
            <a:off x="401830" y="1435216"/>
            <a:ext cx="80754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Based on the molecular simulation results (isotherm curves of 2,890 MOFs), 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613CF4-0D85-437D-B797-741FFF39A05D}"/>
              </a:ext>
            </a:extLst>
          </p:cNvPr>
          <p:cNvSpPr txBox="1"/>
          <p:nvPr/>
        </p:nvSpPr>
        <p:spPr>
          <a:xfrm>
            <a:off x="401830" y="1774653"/>
            <a:ext cx="74375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we found  any of MOFs cannot achieve 90% SF</a:t>
            </a:r>
            <a:r>
              <a:rPr lang="en-US" altLang="ko-KR" sz="2000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6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with a </a:t>
            </a:r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PSA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process.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7DE79FD-E831-4E03-8F5B-B8C917961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2"/>
          <a:stretch/>
        </p:blipFill>
        <p:spPr>
          <a:xfrm>
            <a:off x="190166" y="2441661"/>
            <a:ext cx="3428025" cy="3067562"/>
          </a:xfrm>
          <a:custGeom>
            <a:avLst/>
            <a:gdLst>
              <a:gd name="connsiteX0" fmla="*/ 208241 w 3428025"/>
              <a:gd name="connsiteY0" fmla="*/ 0 h 3067562"/>
              <a:gd name="connsiteX1" fmla="*/ 997283 w 3428025"/>
              <a:gd name="connsiteY1" fmla="*/ 0 h 3067562"/>
              <a:gd name="connsiteX2" fmla="*/ 997283 w 3428025"/>
              <a:gd name="connsiteY2" fmla="*/ 355437 h 3067562"/>
              <a:gd name="connsiteX3" fmla="*/ 2691146 w 3428025"/>
              <a:gd name="connsiteY3" fmla="*/ 355437 h 3067562"/>
              <a:gd name="connsiteX4" fmla="*/ 2691146 w 3428025"/>
              <a:gd name="connsiteY4" fmla="*/ 0 h 3067562"/>
              <a:gd name="connsiteX5" fmla="*/ 3428025 w 3428025"/>
              <a:gd name="connsiteY5" fmla="*/ 0 h 3067562"/>
              <a:gd name="connsiteX6" fmla="*/ 3428025 w 3428025"/>
              <a:gd name="connsiteY6" fmla="*/ 3067562 h 3067562"/>
              <a:gd name="connsiteX7" fmla="*/ 0 w 3428025"/>
              <a:gd name="connsiteY7" fmla="*/ 3067562 h 3067562"/>
              <a:gd name="connsiteX8" fmla="*/ 0 w 3428025"/>
              <a:gd name="connsiteY8" fmla="*/ 441753 h 3067562"/>
              <a:gd name="connsiteX9" fmla="*/ 208241 w 3428025"/>
              <a:gd name="connsiteY9" fmla="*/ 441753 h 306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8025" h="3067562">
                <a:moveTo>
                  <a:pt x="208241" y="0"/>
                </a:moveTo>
                <a:lnTo>
                  <a:pt x="997283" y="0"/>
                </a:lnTo>
                <a:lnTo>
                  <a:pt x="997283" y="355437"/>
                </a:lnTo>
                <a:lnTo>
                  <a:pt x="2691146" y="355437"/>
                </a:lnTo>
                <a:lnTo>
                  <a:pt x="2691146" y="0"/>
                </a:lnTo>
                <a:lnTo>
                  <a:pt x="3428025" y="0"/>
                </a:lnTo>
                <a:lnTo>
                  <a:pt x="3428025" y="3067562"/>
                </a:lnTo>
                <a:lnTo>
                  <a:pt x="0" y="3067562"/>
                </a:lnTo>
                <a:lnTo>
                  <a:pt x="0" y="441753"/>
                </a:lnTo>
                <a:lnTo>
                  <a:pt x="208241" y="441753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3E6904-413F-4956-92A0-5C9DE25EB42C}"/>
              </a:ext>
            </a:extLst>
          </p:cNvPr>
          <p:cNvSpPr txBox="1"/>
          <p:nvPr/>
        </p:nvSpPr>
        <p:spPr>
          <a:xfrm>
            <a:off x="283048" y="2289551"/>
            <a:ext cx="3525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Product SF</a:t>
            </a:r>
            <a:r>
              <a:rPr lang="en-US" altLang="ko-KR" sz="1600" baseline="-25000" dirty="0"/>
              <a:t>6</a:t>
            </a:r>
            <a:r>
              <a:rPr lang="en-US" altLang="ko-KR" sz="1600" dirty="0"/>
              <a:t> purity</a:t>
            </a:r>
            <a:br>
              <a:rPr lang="en-US" altLang="ko-KR" sz="1600" dirty="0"/>
            </a:br>
            <a:r>
              <a:rPr lang="en-US" altLang="ko-KR" sz="1600" dirty="0"/>
              <a:t>for different adsorbents</a:t>
            </a:r>
            <a:endParaRPr lang="ko-KR" alt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F2107A-C5EC-4B96-85C1-686DD71F25A8}"/>
              </a:ext>
            </a:extLst>
          </p:cNvPr>
          <p:cNvSpPr txBox="1"/>
          <p:nvPr/>
        </p:nvSpPr>
        <p:spPr>
          <a:xfrm>
            <a:off x="3808095" y="2244308"/>
            <a:ext cx="62085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Then, we need to use cascade PSA with two trains:</a:t>
            </a:r>
            <a:endParaRPr lang="ko-KR" altLang="en-US" sz="2400" b="1" baseline="-25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0B97AD1E-191A-4F71-958E-E5257262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77" y="2548881"/>
            <a:ext cx="8369492" cy="32298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5F79F53-817D-4736-85ED-600786B18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773" y="2713962"/>
            <a:ext cx="5187692" cy="322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6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40" grpId="0"/>
      <p:bldP spid="42" grpId="0"/>
      <p:bldP spid="15" grpId="0"/>
      <p:bldP spid="6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74DDC-9F92-4ED2-8AAE-7F996C33CB76}"/>
              </a:ext>
            </a:extLst>
          </p:cNvPr>
          <p:cNvSpPr txBox="1"/>
          <p:nvPr/>
        </p:nvSpPr>
        <p:spPr>
          <a:xfrm>
            <a:off x="224278" y="1052014"/>
            <a:ext cx="397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rial"/>
              </a:rPr>
              <a:t>Shortcut evaluation method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4DDC-9F92-4ED2-8AAE-7F996C33CB76}"/>
              </a:ext>
            </a:extLst>
          </p:cNvPr>
          <p:cNvSpPr txBox="1"/>
          <p:nvPr/>
        </p:nvSpPr>
        <p:spPr>
          <a:xfrm>
            <a:off x="224277" y="3080799"/>
            <a:ext cx="6713585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Applications of the shortcut evaluation method</a:t>
            </a:r>
          </a:p>
        </p:txBody>
      </p:sp>
      <p:pic>
        <p:nvPicPr>
          <p:cNvPr id="18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86" y="3598661"/>
            <a:ext cx="2974564" cy="3180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48E549-CD37-4B8A-80ED-C2E3B12EBA8C}"/>
              </a:ext>
            </a:extLst>
          </p:cNvPr>
          <p:cNvSpPr txBox="1"/>
          <p:nvPr/>
        </p:nvSpPr>
        <p:spPr>
          <a:xfrm>
            <a:off x="252128" y="1452124"/>
            <a:ext cx="5823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Shortcut evaluation method has been suggested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assuming an ideal PSA process.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method provides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evaluation with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limited information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4803E80-1A08-46B4-AB02-9B10A372251F}"/>
              </a:ext>
            </a:extLst>
          </p:cNvPr>
          <p:cNvGrpSpPr/>
          <p:nvPr/>
        </p:nvGrpSpPr>
        <p:grpSpPr>
          <a:xfrm>
            <a:off x="9341708" y="1196786"/>
            <a:ext cx="2850292" cy="1715529"/>
            <a:chOff x="5692346" y="3639065"/>
            <a:chExt cx="2850292" cy="1715529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99C938E6-2B7C-4B62-BD73-68D25C903619}"/>
                </a:ext>
              </a:extLst>
            </p:cNvPr>
            <p:cNvCxnSpPr/>
            <p:nvPr/>
          </p:nvCxnSpPr>
          <p:spPr>
            <a:xfrm>
              <a:off x="5692346" y="5354594"/>
              <a:ext cx="28502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ABB5412-706C-4B62-AF96-0D5AA7686FD5}"/>
                </a:ext>
              </a:extLst>
            </p:cNvPr>
            <p:cNvCxnSpPr/>
            <p:nvPr/>
          </p:nvCxnSpPr>
          <p:spPr>
            <a:xfrm flipV="1">
              <a:off x="5696465" y="3639065"/>
              <a:ext cx="0" cy="17155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61D85A5-9286-4791-9279-4F93CE8E14A0}"/>
              </a:ext>
            </a:extLst>
          </p:cNvPr>
          <p:cNvCxnSpPr/>
          <p:nvPr/>
        </p:nvCxnSpPr>
        <p:spPr>
          <a:xfrm flipV="1">
            <a:off x="11776537" y="1196786"/>
            <a:ext cx="0" cy="171552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F1CCB0-CF42-4525-A3F7-A14A56356C16}"/>
              </a:ext>
            </a:extLst>
          </p:cNvPr>
          <p:cNvGrpSpPr/>
          <p:nvPr/>
        </p:nvGrpSpPr>
        <p:grpSpPr>
          <a:xfrm>
            <a:off x="6690564" y="2506233"/>
            <a:ext cx="5293703" cy="406082"/>
            <a:chOff x="2192366" y="5087265"/>
            <a:chExt cx="6354465" cy="40608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A0BA4C-C65E-4EC8-9908-B004B043E5CD}"/>
                </a:ext>
              </a:extLst>
            </p:cNvPr>
            <p:cNvCxnSpPr/>
            <p:nvPr/>
          </p:nvCxnSpPr>
          <p:spPr>
            <a:xfrm>
              <a:off x="2192366" y="5087265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7796989-618B-4344-910D-64CF15D58138}"/>
                </a:ext>
              </a:extLst>
            </p:cNvPr>
            <p:cNvCxnSpPr/>
            <p:nvPr/>
          </p:nvCxnSpPr>
          <p:spPr>
            <a:xfrm>
              <a:off x="5369748" y="5087265"/>
              <a:ext cx="0" cy="4060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2D9F433-2C8D-4214-AAF2-833FF8CB5DAB}"/>
                </a:ext>
              </a:extLst>
            </p:cNvPr>
            <p:cNvCxnSpPr/>
            <p:nvPr/>
          </p:nvCxnSpPr>
          <p:spPr>
            <a:xfrm>
              <a:off x="5350549" y="5493347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76BBFE-7794-424F-9F70-7562E6742311}"/>
              </a:ext>
            </a:extLst>
          </p:cNvPr>
          <p:cNvGrpSpPr/>
          <p:nvPr/>
        </p:nvGrpSpPr>
        <p:grpSpPr>
          <a:xfrm>
            <a:off x="6154948" y="1451218"/>
            <a:ext cx="3196282" cy="1480150"/>
            <a:chOff x="2291403" y="4630136"/>
            <a:chExt cx="3196282" cy="88226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48A2A21-D5F0-4EFA-8D17-391F999959B4}"/>
                </a:ext>
              </a:extLst>
            </p:cNvPr>
            <p:cNvSpPr/>
            <p:nvPr/>
          </p:nvSpPr>
          <p:spPr>
            <a:xfrm>
              <a:off x="2291403" y="4700235"/>
              <a:ext cx="3196282" cy="81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A3880FED-54A7-4498-9AC5-35D28444ECCE}"/>
                </a:ext>
              </a:extLst>
            </p:cNvPr>
            <p:cNvCxnSpPr/>
            <p:nvPr/>
          </p:nvCxnSpPr>
          <p:spPr>
            <a:xfrm flipV="1">
              <a:off x="5480546" y="4630136"/>
              <a:ext cx="0" cy="87848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5745E89-7A2B-4B06-9E60-307EFC4698A0}"/>
              </a:ext>
            </a:extLst>
          </p:cNvPr>
          <p:cNvSpPr txBox="1"/>
          <p:nvPr/>
        </p:nvSpPr>
        <p:spPr>
          <a:xfrm rot="16200000">
            <a:off x="8699158" y="1973192"/>
            <a:ext cx="9621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CO2 mol. </a:t>
            </a:r>
            <a:r>
              <a:rPr lang="en-US" altLang="ko-KR" sz="1050" dirty="0" err="1"/>
              <a:t>frac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48CCE2-F77A-4AB6-82F7-EB907B72F1C6}"/>
              </a:ext>
            </a:extLst>
          </p:cNvPr>
          <p:cNvSpPr txBox="1"/>
          <p:nvPr/>
        </p:nvSpPr>
        <p:spPr>
          <a:xfrm>
            <a:off x="11502388" y="2962032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Axial (m)</a:t>
            </a:r>
            <a:endParaRPr lang="ko-KR" altLang="en-US" sz="105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BE924-1F60-4B53-9E2A-EAA84CB55294}"/>
              </a:ext>
            </a:extLst>
          </p:cNvPr>
          <p:cNvSpPr txBox="1"/>
          <p:nvPr/>
        </p:nvSpPr>
        <p:spPr>
          <a:xfrm>
            <a:off x="10544596" y="2592064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B0F0"/>
                </a:solidFill>
              </a:rPr>
              <a:t>Unsaturated region</a:t>
            </a:r>
            <a:endParaRPr lang="ko-KR" altLang="en-US" sz="1050" dirty="0">
              <a:solidFill>
                <a:srgbClr val="00B0F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1045CB-A031-41A2-BEFB-41F9611DC511}"/>
              </a:ext>
            </a:extLst>
          </p:cNvPr>
          <p:cNvSpPr txBox="1"/>
          <p:nvPr/>
        </p:nvSpPr>
        <p:spPr>
          <a:xfrm>
            <a:off x="9315416" y="2592792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Saturated region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D52B52-D786-4447-943B-DE275006C211}"/>
              </a:ext>
            </a:extLst>
          </p:cNvPr>
          <p:cNvSpPr txBox="1"/>
          <p:nvPr/>
        </p:nvSpPr>
        <p:spPr>
          <a:xfrm>
            <a:off x="9633609" y="855588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Saturation period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B1C7C4-0BEB-4497-B99F-DB0D55AF7B8C}"/>
              </a:ext>
            </a:extLst>
          </p:cNvPr>
          <p:cNvSpPr txBox="1"/>
          <p:nvPr/>
        </p:nvSpPr>
        <p:spPr>
          <a:xfrm>
            <a:off x="9549789" y="859160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Desaturation period</a:t>
            </a:r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01E430B-A146-4878-B052-E8638E8F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46" y="944000"/>
            <a:ext cx="1974506" cy="261218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B0CE3EB-1749-4F6D-859B-B509A72A1C19}"/>
              </a:ext>
            </a:extLst>
          </p:cNvPr>
          <p:cNvSpPr txBox="1"/>
          <p:nvPr/>
        </p:nvSpPr>
        <p:spPr>
          <a:xfrm>
            <a:off x="241968" y="3506748"/>
            <a:ext cx="612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Adsorbents for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CO2 capture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can be evaluated,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is also available in a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form.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MOF screening work found </a:t>
            </a:r>
            <a:r>
              <a:rPr lang="en-US" u="sng" dirty="0">
                <a:solidFill>
                  <a:prstClr val="black"/>
                </a:solidFill>
                <a:latin typeface="Arial"/>
              </a:rPr>
              <a:t>Ni(IN)</a:t>
            </a:r>
            <a:r>
              <a:rPr lang="en-US" baseline="-25000" dirty="0">
                <a:solidFill>
                  <a:prstClr val="black"/>
                </a:solidFill>
                <a:latin typeface="Arial"/>
              </a:rPr>
              <a:t>2 </a:t>
            </a:r>
            <a:r>
              <a:rPr lang="en-US" dirty="0">
                <a:solidFill>
                  <a:prstClr val="black"/>
                </a:solidFill>
                <a:latin typeface="Arial"/>
              </a:rPr>
              <a:t>for </a:t>
            </a:r>
            <a:r>
              <a:rPr lang="en-US" u="sng" dirty="0">
                <a:solidFill>
                  <a:prstClr val="black"/>
                </a:solidFill>
                <a:latin typeface="Arial"/>
              </a:rPr>
              <a:t>C2 separation</a:t>
            </a:r>
            <a:r>
              <a:rPr lang="en-US" dirty="0">
                <a:solidFill>
                  <a:prstClr val="black"/>
                </a:solidFill>
                <a:latin typeface="Arial"/>
              </a:rPr>
              <a:t>, whose durability and separation performance have been tested.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noProof="0" dirty="0">
                <a:solidFill>
                  <a:prstClr val="black"/>
                </a:solidFill>
                <a:latin typeface="Arial"/>
              </a:rPr>
              <a:t>Through the shortcut method, we found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SF</a:t>
            </a:r>
            <a:r>
              <a:rPr kumimoji="0" lang="en-US" sz="1800" b="0" i="0" u="sng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separation</a:t>
            </a:r>
            <a:r>
              <a:rPr kumimoji="0" lang="en-US" sz="1800" b="0" i="0" u="sng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requires </a:t>
            </a:r>
            <a:r>
              <a:rPr lang="en-US" u="sng" dirty="0">
                <a:solidFill>
                  <a:prstClr val="black"/>
                </a:solidFill>
                <a:latin typeface="Arial"/>
              </a:rPr>
              <a:t>cascade PSA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process with at least two PSA trains.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8654BF8-3A0E-45FB-ADA5-CD795DA9A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32"/>
          <a:stretch/>
        </p:blipFill>
        <p:spPr>
          <a:xfrm>
            <a:off x="9303824" y="4243209"/>
            <a:ext cx="2886979" cy="2583408"/>
          </a:xfrm>
          <a:custGeom>
            <a:avLst/>
            <a:gdLst>
              <a:gd name="connsiteX0" fmla="*/ 208241 w 3428025"/>
              <a:gd name="connsiteY0" fmla="*/ 0 h 3067562"/>
              <a:gd name="connsiteX1" fmla="*/ 997283 w 3428025"/>
              <a:gd name="connsiteY1" fmla="*/ 0 h 3067562"/>
              <a:gd name="connsiteX2" fmla="*/ 997283 w 3428025"/>
              <a:gd name="connsiteY2" fmla="*/ 355437 h 3067562"/>
              <a:gd name="connsiteX3" fmla="*/ 2691146 w 3428025"/>
              <a:gd name="connsiteY3" fmla="*/ 355437 h 3067562"/>
              <a:gd name="connsiteX4" fmla="*/ 2691146 w 3428025"/>
              <a:gd name="connsiteY4" fmla="*/ 0 h 3067562"/>
              <a:gd name="connsiteX5" fmla="*/ 3428025 w 3428025"/>
              <a:gd name="connsiteY5" fmla="*/ 0 h 3067562"/>
              <a:gd name="connsiteX6" fmla="*/ 3428025 w 3428025"/>
              <a:gd name="connsiteY6" fmla="*/ 3067562 h 3067562"/>
              <a:gd name="connsiteX7" fmla="*/ 0 w 3428025"/>
              <a:gd name="connsiteY7" fmla="*/ 3067562 h 3067562"/>
              <a:gd name="connsiteX8" fmla="*/ 0 w 3428025"/>
              <a:gd name="connsiteY8" fmla="*/ 441753 h 3067562"/>
              <a:gd name="connsiteX9" fmla="*/ 208241 w 3428025"/>
              <a:gd name="connsiteY9" fmla="*/ 441753 h 306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8025" h="3067562">
                <a:moveTo>
                  <a:pt x="208241" y="0"/>
                </a:moveTo>
                <a:lnTo>
                  <a:pt x="997283" y="0"/>
                </a:lnTo>
                <a:lnTo>
                  <a:pt x="997283" y="355437"/>
                </a:lnTo>
                <a:lnTo>
                  <a:pt x="2691146" y="355437"/>
                </a:lnTo>
                <a:lnTo>
                  <a:pt x="2691146" y="0"/>
                </a:lnTo>
                <a:lnTo>
                  <a:pt x="3428025" y="0"/>
                </a:lnTo>
                <a:lnTo>
                  <a:pt x="3428025" y="3067562"/>
                </a:lnTo>
                <a:lnTo>
                  <a:pt x="0" y="3067562"/>
                </a:lnTo>
                <a:lnTo>
                  <a:pt x="0" y="441753"/>
                </a:lnTo>
                <a:lnTo>
                  <a:pt x="208241" y="44175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74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42" presetClass="path" presetSubtype="0" accel="493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0.20169 1.11111E-6 " pathEditMode="relative" rAng="0" ptsTypes="AA">
                                      <p:cBhvr>
                                        <p:cTn id="54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750"/>
                            </p:stCondLst>
                            <p:childTnLst>
                              <p:par>
                                <p:cTn id="68" presetID="42" presetClass="path" presetSubtype="0" decel="63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69 1.11111E-6 L 0.21744 -0.1203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601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25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037 L 0.21875 0.05903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5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52" grpId="0"/>
      <p:bldP spid="53" grpId="0"/>
      <p:bldP spid="54" grpId="0"/>
      <p:bldP spid="54" grpId="1"/>
      <p:bldP spid="54" grpId="2"/>
      <p:bldP spid="55" grpId="0"/>
      <p:bldP spid="55" grpId="1"/>
      <p:bldP spid="56" grpId="0"/>
      <p:bldP spid="56" grpId="1"/>
      <p:bldP spid="57" grpId="0"/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4424" y="1262946"/>
            <a:ext cx="522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1. Shortcut Adsorbent Evaluation Method</a:t>
            </a:r>
            <a:endParaRPr kumimoji="0" lang="ko-KR" altLang="en-US" sz="20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8EDC"/>
                  </a:gs>
                  <a:gs pos="100000">
                    <a:srgbClr val="D30F64"/>
                  </a:gs>
                </a:gsLst>
                <a:lin ang="0" scaled="1"/>
              </a:gra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8632" y="1648432"/>
            <a:ext cx="473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</a:t>
            </a:r>
            <a:r>
              <a:rPr lang="en-US" altLang="ko-KR" sz="2000" dirty="0">
                <a:solidFill>
                  <a:prstClr val="black"/>
                </a:solidFill>
                <a:latin typeface="Arial"/>
              </a:rPr>
              <a:t>How adsorption processes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8631" y="2080901"/>
            <a:ext cx="63632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Problems</a:t>
            </a:r>
            <a:r>
              <a:rPr lang="en-US" altLang="ko-KR" sz="2000" dirty="0">
                <a:solidFill>
                  <a:prstClr val="black"/>
                </a:solidFill>
                <a:latin typeface="Arial"/>
              </a:rPr>
              <a:t> of the existing methods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88632" y="2513370"/>
            <a:ext cx="67366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3. Breakthrough: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Arial"/>
              </a:rPr>
              <a:t>shortcut method (ideal PSA process)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8632" y="2901752"/>
            <a:ext cx="42360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 Validation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the process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6D83F-7171-4902-8846-25CCB870C1E6}"/>
              </a:ext>
            </a:extLst>
          </p:cNvPr>
          <p:cNvSpPr txBox="1"/>
          <p:nvPr/>
        </p:nvSpPr>
        <p:spPr>
          <a:xfrm>
            <a:off x="1764424" y="3857341"/>
            <a:ext cx="522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2. Applications to Different Areas</a:t>
            </a:r>
            <a:endParaRPr kumimoji="0" lang="ko-KR" altLang="en-US" sz="20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8EDC"/>
                  </a:gs>
                  <a:gs pos="100000">
                    <a:srgbClr val="D30F64"/>
                  </a:gs>
                </a:gsLst>
                <a:lin ang="0" scaled="1"/>
              </a:gra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2D82E-72FE-4240-A82D-BE5961A61F61}"/>
              </a:ext>
            </a:extLst>
          </p:cNvPr>
          <p:cNvSpPr txBox="1"/>
          <p:nvPr/>
        </p:nvSpPr>
        <p:spPr>
          <a:xfrm>
            <a:off x="2488632" y="4242827"/>
            <a:ext cx="886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For CO</a:t>
            </a:r>
            <a:r>
              <a:rPr kumimoji="0" lang="en-US" altLang="ko-KR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capture and </a:t>
            </a:r>
            <a:r>
              <a:rPr lang="en-US" altLang="ko-KR" sz="2000" dirty="0">
                <a:solidFill>
                  <a:prstClr val="black"/>
                </a:solidFill>
              </a:rPr>
              <a:t>graphical user interface (GUI)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193DA-9079-44C5-897D-6A012ED4ADE2}"/>
              </a:ext>
            </a:extLst>
          </p:cNvPr>
          <p:cNvSpPr txBox="1"/>
          <p:nvPr/>
        </p:nvSpPr>
        <p:spPr>
          <a:xfrm>
            <a:off x="2488631" y="4675296"/>
            <a:ext cx="43589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</a:t>
            </a:r>
            <a:r>
              <a:rPr lang="en-US" altLang="ko-KR" sz="2000" dirty="0">
                <a:solidFill>
                  <a:prstClr val="black"/>
                </a:solidFill>
              </a:rPr>
              <a:t> Ethane/ethylene (C</a:t>
            </a:r>
            <a:r>
              <a:rPr lang="en-US" altLang="ko-KR" sz="2000" baseline="-25000" dirty="0">
                <a:solidFill>
                  <a:prstClr val="black"/>
                </a:solidFill>
              </a:rPr>
              <a:t>2</a:t>
            </a:r>
            <a:r>
              <a:rPr lang="en-US" altLang="ko-KR" sz="2000" dirty="0">
                <a:solidFill>
                  <a:prstClr val="black"/>
                </a:solidFill>
              </a:rPr>
              <a:t>) separation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7E3D2-747A-4147-8183-119FD1A837EE}"/>
              </a:ext>
            </a:extLst>
          </p:cNvPr>
          <p:cNvSpPr txBox="1"/>
          <p:nvPr/>
        </p:nvSpPr>
        <p:spPr>
          <a:xfrm>
            <a:off x="2488632" y="5120465"/>
            <a:ext cx="42360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r>
              <a:rPr lang="en-US" altLang="ko-KR" sz="2000" dirty="0">
                <a:solidFill>
                  <a:prstClr val="black"/>
                </a:solidFill>
              </a:rPr>
              <a:t>. SF</a:t>
            </a:r>
            <a:r>
              <a:rPr lang="en-US" altLang="ko-KR" sz="2000" baseline="-25000" dirty="0">
                <a:solidFill>
                  <a:prstClr val="black"/>
                </a:solidFill>
              </a:rPr>
              <a:t>6</a:t>
            </a:r>
            <a:r>
              <a:rPr lang="en-US" altLang="ko-KR" sz="2000" dirty="0">
                <a:solidFill>
                  <a:prstClr val="black"/>
                </a:solidFill>
              </a:rPr>
              <a:t> capture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1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AAB111-D45C-4646-9CFB-D0883FE27541}"/>
              </a:ext>
            </a:extLst>
          </p:cNvPr>
          <p:cNvGrpSpPr/>
          <p:nvPr/>
        </p:nvGrpSpPr>
        <p:grpSpPr>
          <a:xfrm>
            <a:off x="503431" y="1389534"/>
            <a:ext cx="2972020" cy="2617959"/>
            <a:chOff x="332572" y="3964005"/>
            <a:chExt cx="2972020" cy="261795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732F33-483A-4797-A824-9241E596DDAE}"/>
                </a:ext>
              </a:extLst>
            </p:cNvPr>
            <p:cNvGrpSpPr/>
            <p:nvPr/>
          </p:nvGrpSpPr>
          <p:grpSpPr>
            <a:xfrm>
              <a:off x="332572" y="4004500"/>
              <a:ext cx="2924365" cy="2577464"/>
              <a:chOff x="332572" y="4004500"/>
              <a:chExt cx="2924365" cy="2577464"/>
            </a:xfrm>
          </p:grpSpPr>
          <p:pic>
            <p:nvPicPr>
              <p:cNvPr id="54" name="그림 53" descr="CO2 Capture with Adsorbents | SpringerLink">
                <a:extLst>
                  <a:ext uri="{FF2B5EF4-FFF2-40B4-BE49-F238E27FC236}">
                    <a16:creationId xmlns:a16="http://schemas.microsoft.com/office/drawing/2014/main" id="{F2688402-AF99-436C-A54B-C4F01663F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57" r="20575" b="9356"/>
              <a:stretch/>
            </p:blipFill>
            <p:spPr bwMode="auto">
              <a:xfrm>
                <a:off x="555625" y="4004500"/>
                <a:ext cx="2701312" cy="2371725"/>
              </a:xfrm>
              <a:custGeom>
                <a:avLst/>
                <a:gdLst>
                  <a:gd name="connsiteX0" fmla="*/ 0 w 2701312"/>
                  <a:gd name="connsiteY0" fmla="*/ 0 h 2371725"/>
                  <a:gd name="connsiteX1" fmla="*/ 2701312 w 2701312"/>
                  <a:gd name="connsiteY1" fmla="*/ 0 h 2371725"/>
                  <a:gd name="connsiteX2" fmla="*/ 2701312 w 2701312"/>
                  <a:gd name="connsiteY2" fmla="*/ 234124 h 2371725"/>
                  <a:gd name="connsiteX3" fmla="*/ 2196715 w 2701312"/>
                  <a:gd name="connsiteY3" fmla="*/ 234124 h 2371725"/>
                  <a:gd name="connsiteX4" fmla="*/ 2196715 w 2701312"/>
                  <a:gd name="connsiteY4" fmla="*/ 609905 h 2371725"/>
                  <a:gd name="connsiteX5" fmla="*/ 2701312 w 2701312"/>
                  <a:gd name="connsiteY5" fmla="*/ 609905 h 2371725"/>
                  <a:gd name="connsiteX6" fmla="*/ 2701312 w 2701312"/>
                  <a:gd name="connsiteY6" fmla="*/ 1297320 h 2371725"/>
                  <a:gd name="connsiteX7" fmla="*/ 2179936 w 2701312"/>
                  <a:gd name="connsiteY7" fmla="*/ 1297320 h 2371725"/>
                  <a:gd name="connsiteX8" fmla="*/ 2179936 w 2701312"/>
                  <a:gd name="connsiteY8" fmla="*/ 1755169 h 2371725"/>
                  <a:gd name="connsiteX9" fmla="*/ 2701312 w 2701312"/>
                  <a:gd name="connsiteY9" fmla="*/ 1755169 h 2371725"/>
                  <a:gd name="connsiteX10" fmla="*/ 2701312 w 2701312"/>
                  <a:gd name="connsiteY10" fmla="*/ 2371725 h 2371725"/>
                  <a:gd name="connsiteX11" fmla="*/ 0 w 2701312"/>
                  <a:gd name="connsiteY11" fmla="*/ 2371725 h 23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01312" h="2371725">
                    <a:moveTo>
                      <a:pt x="0" y="0"/>
                    </a:moveTo>
                    <a:lnTo>
                      <a:pt x="2701312" y="0"/>
                    </a:lnTo>
                    <a:lnTo>
                      <a:pt x="2701312" y="234124"/>
                    </a:lnTo>
                    <a:lnTo>
                      <a:pt x="2196715" y="234124"/>
                    </a:lnTo>
                    <a:lnTo>
                      <a:pt x="2196715" y="609905"/>
                    </a:lnTo>
                    <a:lnTo>
                      <a:pt x="2701312" y="609905"/>
                    </a:lnTo>
                    <a:lnTo>
                      <a:pt x="2701312" y="1297320"/>
                    </a:lnTo>
                    <a:lnTo>
                      <a:pt x="2179936" y="1297320"/>
                    </a:lnTo>
                    <a:lnTo>
                      <a:pt x="2179936" y="1755169"/>
                    </a:lnTo>
                    <a:lnTo>
                      <a:pt x="2701312" y="1755169"/>
                    </a:lnTo>
                    <a:lnTo>
                      <a:pt x="2701312" y="2371725"/>
                    </a:lnTo>
                    <a:lnTo>
                      <a:pt x="0" y="237172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63061-A4CE-4DB4-B2C7-5ECF816EE7C1}"/>
                  </a:ext>
                </a:extLst>
              </p:cNvPr>
              <p:cNvSpPr txBox="1"/>
              <p:nvPr/>
            </p:nvSpPr>
            <p:spPr>
              <a:xfrm>
                <a:off x="1354160" y="630496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Pressure (bar)</a:t>
                </a:r>
                <a:endParaRPr lang="ko-KR" altLang="en-US" sz="1200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28C619A-3250-45DF-829F-39AA19949CED}"/>
                  </a:ext>
                </a:extLst>
              </p:cNvPr>
              <p:cNvSpPr txBox="1"/>
              <p:nvPr/>
            </p:nvSpPr>
            <p:spPr>
              <a:xfrm rot="16200000">
                <a:off x="-247892" y="490682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Uptake (mol/kg)</a:t>
                </a:r>
                <a:endParaRPr lang="ko-KR" altLang="en-US" sz="1200" dirty="0"/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7185EFF-ED8A-4A04-A2A5-194B202A95E4}"/>
                </a:ext>
              </a:extLst>
            </p:cNvPr>
            <p:cNvCxnSpPr>
              <a:cxnSpLocks/>
            </p:cNvCxnSpPr>
            <p:nvPr/>
          </p:nvCxnSpPr>
          <p:spPr>
            <a:xfrm>
              <a:off x="603280" y="6316694"/>
              <a:ext cx="2701312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96DCD54-458B-478B-9533-1B87D1E71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134" y="3964005"/>
              <a:ext cx="0" cy="235903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Cyclic Operation of Adsorption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/>
              <p:nvPr/>
            </p:nvSpPr>
            <p:spPr>
              <a:xfrm>
                <a:off x="1343449" y="335729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49" y="3357295"/>
                <a:ext cx="9144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/>
              <p:nvPr/>
            </p:nvSpPr>
            <p:spPr>
              <a:xfrm>
                <a:off x="2504483" y="3367681"/>
                <a:ext cx="9144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483" y="3367681"/>
                <a:ext cx="914400" cy="391902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0359E4CA-B48B-4EC2-9B25-439F1CA4A1BF}"/>
              </a:ext>
            </a:extLst>
          </p:cNvPr>
          <p:cNvSpPr/>
          <p:nvPr/>
        </p:nvSpPr>
        <p:spPr>
          <a:xfrm>
            <a:off x="2610331" y="1726529"/>
            <a:ext cx="123552" cy="123552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C7D3EA-A112-4CFF-B3EA-ECEAE8B7DD82}"/>
              </a:ext>
            </a:extLst>
          </p:cNvPr>
          <p:cNvSpPr txBox="1"/>
          <p:nvPr/>
        </p:nvSpPr>
        <p:spPr>
          <a:xfrm>
            <a:off x="842554" y="1046987"/>
            <a:ext cx="209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Adsorption isotherm curve (key data)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45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repeatCount="3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139 L -0.03112 0.02916 L -0.05534 0.05694 L -0.07018 0.07847 L -0.09075 0.10972 L -0.07044 0.07778 L -0.03997 0.04028 L -0.01549 0.01458 L -0.00091 0.00139 Z " pathEditMode="relative" rAng="0" ptsTypes="AAAAAAAAA">
                                      <p:cBhvr>
                                        <p:cTn id="1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16" grpId="0" animBg="1"/>
      <p:bldP spid="16" grpId="1" animBg="1"/>
      <p:bldP spid="1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Cyclic Operation of Adsorption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6E4AC-C7F7-446B-A7C9-F4B1573CC5FF}"/>
              </a:ext>
            </a:extLst>
          </p:cNvPr>
          <p:cNvSpPr txBox="1"/>
          <p:nvPr/>
        </p:nvSpPr>
        <p:spPr>
          <a:xfrm>
            <a:off x="115724" y="1399959"/>
            <a:ext cx="1243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time</a:t>
            </a:r>
            <a:br>
              <a:rPr lang="en-US" altLang="ko-KR" sz="1600" dirty="0"/>
            </a:br>
            <a:r>
              <a:rPr lang="en-US" altLang="ko-KR" sz="1600" dirty="0"/>
              <a:t>(sec)</a:t>
            </a:r>
            <a:endParaRPr lang="ko-KR" altLang="en-US" sz="16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E3025E4-2896-4499-A826-EF1F40262FF5}"/>
              </a:ext>
            </a:extLst>
          </p:cNvPr>
          <p:cNvGrpSpPr/>
          <p:nvPr/>
        </p:nvGrpSpPr>
        <p:grpSpPr>
          <a:xfrm>
            <a:off x="787400" y="1614603"/>
            <a:ext cx="161925" cy="4918075"/>
            <a:chOff x="1233487" y="1730375"/>
            <a:chExt cx="161925" cy="4918075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2BDEC72-06E4-4B83-9014-EAC01FFCB37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50" y="1730375"/>
              <a:ext cx="0" cy="491807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0157D56-99C4-475B-9F86-C5FAF46510CD}"/>
                </a:ext>
              </a:extLst>
            </p:cNvPr>
            <p:cNvCxnSpPr/>
            <p:nvPr/>
          </p:nvCxnSpPr>
          <p:spPr>
            <a:xfrm>
              <a:off x="1233487" y="1809801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55D6DBD-7A97-4E89-B47E-F4A29F80674C}"/>
                </a:ext>
              </a:extLst>
            </p:cNvPr>
            <p:cNvCxnSpPr/>
            <p:nvPr/>
          </p:nvCxnSpPr>
          <p:spPr>
            <a:xfrm>
              <a:off x="1233487" y="2637349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C5B27D8-67D8-43A2-B39A-28C7CFD51EC7}"/>
                </a:ext>
              </a:extLst>
            </p:cNvPr>
            <p:cNvCxnSpPr/>
            <p:nvPr/>
          </p:nvCxnSpPr>
          <p:spPr>
            <a:xfrm>
              <a:off x="1233487" y="3464897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9F9E46C-D723-4421-9676-AD656D6C6FF5}"/>
                </a:ext>
              </a:extLst>
            </p:cNvPr>
            <p:cNvCxnSpPr/>
            <p:nvPr/>
          </p:nvCxnSpPr>
          <p:spPr>
            <a:xfrm>
              <a:off x="1233487" y="4292445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3527B08-26AE-4420-9E8A-5F9D79754206}"/>
                </a:ext>
              </a:extLst>
            </p:cNvPr>
            <p:cNvCxnSpPr/>
            <p:nvPr/>
          </p:nvCxnSpPr>
          <p:spPr>
            <a:xfrm>
              <a:off x="1233487" y="5119993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1428843-E5D8-4F76-ABBD-16FB7B85ADF6}"/>
                </a:ext>
              </a:extLst>
            </p:cNvPr>
            <p:cNvCxnSpPr/>
            <p:nvPr/>
          </p:nvCxnSpPr>
          <p:spPr>
            <a:xfrm>
              <a:off x="1233487" y="5947541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965DE69-D558-4A52-829C-5BD0837EDFD1}"/>
              </a:ext>
            </a:extLst>
          </p:cNvPr>
          <p:cNvSpPr txBox="1"/>
          <p:nvPr/>
        </p:nvSpPr>
        <p:spPr>
          <a:xfrm>
            <a:off x="835026" y="924630"/>
            <a:ext cx="22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Cycle configuration</a:t>
            </a:r>
            <a:endParaRPr lang="ko-KR" altLang="en-US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6B42D68-6EEE-44A4-977E-8979584F7CEB}"/>
              </a:ext>
            </a:extLst>
          </p:cNvPr>
          <p:cNvGrpSpPr/>
          <p:nvPr/>
        </p:nvGrpSpPr>
        <p:grpSpPr>
          <a:xfrm>
            <a:off x="868363" y="1839242"/>
            <a:ext cx="2942787" cy="369332"/>
            <a:chOff x="919163" y="1839242"/>
            <a:chExt cx="2942787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EEC15F-B593-48D1-84A9-1DF9C4B52E8A}"/>
                </a:ext>
              </a:extLst>
            </p:cNvPr>
            <p:cNvSpPr txBox="1"/>
            <p:nvPr/>
          </p:nvSpPr>
          <p:spPr>
            <a:xfrm>
              <a:off x="919163" y="1839242"/>
              <a:ext cx="976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Step 1: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91DFCD-58E8-4E04-BDF8-C9EB52A0291E}"/>
                </a:ext>
              </a:extLst>
            </p:cNvPr>
            <p:cNvSpPr txBox="1"/>
            <p:nvPr/>
          </p:nvSpPr>
          <p:spPr>
            <a:xfrm>
              <a:off x="1797462" y="1839242"/>
              <a:ext cx="206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adsorption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CCE098-9629-4ABC-8982-D48C663686C0}"/>
              </a:ext>
            </a:extLst>
          </p:cNvPr>
          <p:cNvGrpSpPr/>
          <p:nvPr/>
        </p:nvGrpSpPr>
        <p:grpSpPr>
          <a:xfrm>
            <a:off x="868363" y="2669217"/>
            <a:ext cx="2942787" cy="646331"/>
            <a:chOff x="919163" y="2745417"/>
            <a:chExt cx="2942787" cy="64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7A7DBFA-4DF7-40DF-9DD6-26E3A095CD61}"/>
                </a:ext>
              </a:extLst>
            </p:cNvPr>
            <p:cNvSpPr txBox="1"/>
            <p:nvPr/>
          </p:nvSpPr>
          <p:spPr>
            <a:xfrm>
              <a:off x="919163" y="2745417"/>
              <a:ext cx="976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Step 2: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D8CF20-9843-4FB7-8CD5-74EEFE1D7489}"/>
                </a:ext>
              </a:extLst>
            </p:cNvPr>
            <p:cNvSpPr txBox="1"/>
            <p:nvPr/>
          </p:nvSpPr>
          <p:spPr>
            <a:xfrm>
              <a:off x="1797462" y="2745417"/>
              <a:ext cx="2064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pressure equalization (P</a:t>
              </a:r>
              <a:r>
                <a:rPr lang="ko-KR" altLang="en-US" dirty="0"/>
                <a:t>↓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5A2E9E5-EE76-4093-8E5E-B9F09DA90A27}"/>
              </a:ext>
            </a:extLst>
          </p:cNvPr>
          <p:cNvGrpSpPr/>
          <p:nvPr/>
        </p:nvGrpSpPr>
        <p:grpSpPr>
          <a:xfrm>
            <a:off x="3568589" y="1738445"/>
            <a:ext cx="1733248" cy="532826"/>
            <a:chOff x="3619389" y="1738445"/>
            <a:chExt cx="1733248" cy="5328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8A41474-09EE-4128-B363-8F2C4A96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219600" y="1437615"/>
              <a:ext cx="532826" cy="1134486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30C7584-7611-4D18-B809-08A0A61588E1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3619389" y="2004858"/>
              <a:ext cx="29938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C1A1E6B-A8DE-40FF-BE28-E696C98D8884}"/>
                </a:ext>
              </a:extLst>
            </p:cNvPr>
            <p:cNvCxnSpPr>
              <a:cxnSpLocks/>
            </p:cNvCxnSpPr>
            <p:nvPr/>
          </p:nvCxnSpPr>
          <p:spPr>
            <a:xfrm>
              <a:off x="5053256" y="2004858"/>
              <a:ext cx="29938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BAB5001-66C1-4303-8455-ACE6A310AD8C}"/>
              </a:ext>
            </a:extLst>
          </p:cNvPr>
          <p:cNvGrpSpPr/>
          <p:nvPr/>
        </p:nvGrpSpPr>
        <p:grpSpPr>
          <a:xfrm>
            <a:off x="3867970" y="2573216"/>
            <a:ext cx="2150925" cy="550242"/>
            <a:chOff x="3918770" y="2573216"/>
            <a:chExt cx="2150925" cy="550242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730F0A5-3037-4E29-A848-0CD80801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219600" y="2289802"/>
              <a:ext cx="532826" cy="1134486"/>
            </a:xfrm>
            <a:prstGeom prst="rect">
              <a:avLst/>
            </a:prstGeom>
          </p:spPr>
        </p:pic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298DABB-BA92-4883-9821-807B83DE5DCF}"/>
                </a:ext>
              </a:extLst>
            </p:cNvPr>
            <p:cNvCxnSpPr>
              <a:cxnSpLocks/>
            </p:cNvCxnSpPr>
            <p:nvPr/>
          </p:nvCxnSpPr>
          <p:spPr>
            <a:xfrm>
              <a:off x="5053256" y="2839629"/>
              <a:ext cx="29938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8D23471-8EE9-4DFC-91B8-CA8A5A5923EB}"/>
                </a:ext>
              </a:extLst>
            </p:cNvPr>
            <p:cNvGrpSpPr/>
            <p:nvPr/>
          </p:nvGrpSpPr>
          <p:grpSpPr>
            <a:xfrm>
              <a:off x="5352637" y="2573216"/>
              <a:ext cx="717058" cy="532827"/>
              <a:chOff x="5683741" y="2790994"/>
              <a:chExt cx="764425" cy="532827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35E09E48-BB2A-475C-A767-D110BA9FFA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0572"/>
              <a:stretch/>
            </p:blipFill>
            <p:spPr>
              <a:xfrm rot="16200000">
                <a:off x="5985228" y="2670788"/>
                <a:ext cx="342731" cy="583144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451897AF-D685-4B06-9716-82B0F225E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8128"/>
              <a:stretch/>
            </p:blipFill>
            <p:spPr>
              <a:xfrm rot="5400000">
                <a:off x="5711565" y="2763171"/>
                <a:ext cx="532826" cy="588473"/>
              </a:xfrm>
              <a:custGeom>
                <a:avLst/>
                <a:gdLst>
                  <a:gd name="connsiteX0" fmla="*/ 0 w 532826"/>
                  <a:gd name="connsiteY0" fmla="*/ 588473 h 588473"/>
                  <a:gd name="connsiteX1" fmla="*/ 0 w 532826"/>
                  <a:gd name="connsiteY1" fmla="*/ 125850 h 588473"/>
                  <a:gd name="connsiteX2" fmla="*/ 29633 w 532826"/>
                  <a:gd name="connsiteY2" fmla="*/ 130697 h 588473"/>
                  <a:gd name="connsiteX3" fmla="*/ 216005 w 532826"/>
                  <a:gd name="connsiteY3" fmla="*/ 45686 h 588473"/>
                  <a:gd name="connsiteX4" fmla="*/ 238143 w 532826"/>
                  <a:gd name="connsiteY4" fmla="*/ 0 h 588473"/>
                  <a:gd name="connsiteX5" fmla="*/ 532826 w 532826"/>
                  <a:gd name="connsiteY5" fmla="*/ 0 h 588473"/>
                  <a:gd name="connsiteX6" fmla="*/ 532826 w 532826"/>
                  <a:gd name="connsiteY6" fmla="*/ 588473 h 58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2826" h="588473">
                    <a:moveTo>
                      <a:pt x="0" y="588473"/>
                    </a:moveTo>
                    <a:lnTo>
                      <a:pt x="0" y="125850"/>
                    </a:lnTo>
                    <a:lnTo>
                      <a:pt x="29633" y="130697"/>
                    </a:lnTo>
                    <a:cubicBezTo>
                      <a:pt x="108616" y="130697"/>
                      <a:pt x="177784" y="96652"/>
                      <a:pt x="216005" y="45686"/>
                    </a:cubicBezTo>
                    <a:lnTo>
                      <a:pt x="238143" y="0"/>
                    </a:lnTo>
                    <a:lnTo>
                      <a:pt x="532826" y="0"/>
                    </a:lnTo>
                    <a:lnTo>
                      <a:pt x="532826" y="588473"/>
                    </a:lnTo>
                    <a:close/>
                  </a:path>
                </a:pathLst>
              </a:cu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32BDAA3-DB36-4FCE-A2F3-1A488A174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2921" t="30627" b="37620"/>
              <a:stretch>
                <a:fillRect/>
              </a:stretch>
            </p:blipFill>
            <p:spPr>
              <a:xfrm rot="5400000">
                <a:off x="6095380" y="2991638"/>
                <a:ext cx="304130" cy="360234"/>
              </a:xfrm>
              <a:custGeom>
                <a:avLst/>
                <a:gdLst>
                  <a:gd name="connsiteX0" fmla="*/ 0 w 304130"/>
                  <a:gd name="connsiteY0" fmla="*/ 180117 h 360234"/>
                  <a:gd name="connsiteX1" fmla="*/ 201760 w 304130"/>
                  <a:gd name="connsiteY1" fmla="*/ 0 h 360234"/>
                  <a:gd name="connsiteX2" fmla="*/ 280294 w 304130"/>
                  <a:gd name="connsiteY2" fmla="*/ 14155 h 360234"/>
                  <a:gd name="connsiteX3" fmla="*/ 304130 w 304130"/>
                  <a:gd name="connsiteY3" fmla="*/ 28501 h 360234"/>
                  <a:gd name="connsiteX4" fmla="*/ 304130 w 304130"/>
                  <a:gd name="connsiteY4" fmla="*/ 331733 h 360234"/>
                  <a:gd name="connsiteX5" fmla="*/ 280294 w 304130"/>
                  <a:gd name="connsiteY5" fmla="*/ 346080 h 360234"/>
                  <a:gd name="connsiteX6" fmla="*/ 201760 w 304130"/>
                  <a:gd name="connsiteY6" fmla="*/ 360234 h 360234"/>
                  <a:gd name="connsiteX7" fmla="*/ 0 w 304130"/>
                  <a:gd name="connsiteY7" fmla="*/ 180117 h 36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130" h="360234">
                    <a:moveTo>
                      <a:pt x="0" y="180117"/>
                    </a:moveTo>
                    <a:cubicBezTo>
                      <a:pt x="0" y="80641"/>
                      <a:pt x="90331" y="0"/>
                      <a:pt x="201760" y="0"/>
                    </a:cubicBezTo>
                    <a:cubicBezTo>
                      <a:pt x="229617" y="0"/>
                      <a:pt x="256156" y="5040"/>
                      <a:pt x="280294" y="14155"/>
                    </a:cubicBezTo>
                    <a:lnTo>
                      <a:pt x="304130" y="28501"/>
                    </a:lnTo>
                    <a:lnTo>
                      <a:pt x="304130" y="331733"/>
                    </a:lnTo>
                    <a:lnTo>
                      <a:pt x="280294" y="346080"/>
                    </a:lnTo>
                    <a:cubicBezTo>
                      <a:pt x="256156" y="355194"/>
                      <a:pt x="229617" y="360234"/>
                      <a:pt x="201760" y="360234"/>
                    </a:cubicBezTo>
                    <a:cubicBezTo>
                      <a:pt x="90331" y="360234"/>
                      <a:pt x="0" y="279593"/>
                      <a:pt x="0" y="180117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4B7C6A1-66CB-498D-87F9-8678F546D375}"/>
              </a:ext>
            </a:extLst>
          </p:cNvPr>
          <p:cNvGrpSpPr/>
          <p:nvPr/>
        </p:nvGrpSpPr>
        <p:grpSpPr>
          <a:xfrm>
            <a:off x="868363" y="3442819"/>
            <a:ext cx="5150532" cy="3089388"/>
            <a:chOff x="919163" y="3442819"/>
            <a:chExt cx="5150532" cy="308938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CFEFBA-F8BD-46AB-926C-5A271ED4AE17}"/>
                </a:ext>
              </a:extLst>
            </p:cNvPr>
            <p:cNvGrpSpPr/>
            <p:nvPr/>
          </p:nvGrpSpPr>
          <p:grpSpPr>
            <a:xfrm>
              <a:off x="919163" y="3554582"/>
              <a:ext cx="2942787" cy="369332"/>
              <a:chOff x="919163" y="3605382"/>
              <a:chExt cx="2942787" cy="36933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FC6AE9-BD01-4DDF-B9E0-C8772F109E71}"/>
                  </a:ext>
                </a:extLst>
              </p:cNvPr>
              <p:cNvSpPr txBox="1"/>
              <p:nvPr/>
            </p:nvSpPr>
            <p:spPr>
              <a:xfrm>
                <a:off x="919163" y="3605382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3:</a:t>
                </a:r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179685-43E2-41C6-82DC-096AF990F237}"/>
                  </a:ext>
                </a:extLst>
              </p:cNvPr>
              <p:cNvSpPr txBox="1"/>
              <p:nvPr/>
            </p:nvSpPr>
            <p:spPr>
              <a:xfrm>
                <a:off x="1797462" y="3605382"/>
                <a:ext cx="206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blowdown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0730F3C-2451-4A6D-B893-945149F5E8E1}"/>
                </a:ext>
              </a:extLst>
            </p:cNvPr>
            <p:cNvGrpSpPr/>
            <p:nvPr/>
          </p:nvGrpSpPr>
          <p:grpSpPr>
            <a:xfrm>
              <a:off x="919163" y="4356343"/>
              <a:ext cx="2942787" cy="369332"/>
              <a:chOff x="919163" y="4470643"/>
              <a:chExt cx="2942787" cy="36933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810441-AB43-492A-891F-8F46FFF54084}"/>
                  </a:ext>
                </a:extLst>
              </p:cNvPr>
              <p:cNvSpPr txBox="1"/>
              <p:nvPr/>
            </p:nvSpPr>
            <p:spPr>
              <a:xfrm>
                <a:off x="919163" y="4470643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4:</a:t>
                </a:r>
                <a:endParaRPr lang="ko-KR" alt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85BA29-DD33-4B6D-B387-B8F1402C0B35}"/>
                  </a:ext>
                </a:extLst>
              </p:cNvPr>
              <p:cNvSpPr txBox="1"/>
              <p:nvPr/>
            </p:nvSpPr>
            <p:spPr>
              <a:xfrm>
                <a:off x="1797462" y="4470643"/>
                <a:ext cx="206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evacuation</a:t>
                </a:r>
                <a:endParaRPr lang="ko-KR" altLang="en-US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7ED14D5-DB48-4866-B3A3-671E21B20225}"/>
                </a:ext>
              </a:extLst>
            </p:cNvPr>
            <p:cNvGrpSpPr/>
            <p:nvPr/>
          </p:nvGrpSpPr>
          <p:grpSpPr>
            <a:xfrm>
              <a:off x="919163" y="5179750"/>
              <a:ext cx="2942787" cy="646331"/>
              <a:chOff x="919163" y="5255950"/>
              <a:chExt cx="2942787" cy="64633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59A64-0121-4B82-B9B5-F28E96D2CCB8}"/>
                  </a:ext>
                </a:extLst>
              </p:cNvPr>
              <p:cNvSpPr txBox="1"/>
              <p:nvPr/>
            </p:nvSpPr>
            <p:spPr>
              <a:xfrm>
                <a:off x="919163" y="5255950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5:</a:t>
                </a:r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B78D63-ABDF-4F42-A54A-2A03DAE6438E}"/>
                  </a:ext>
                </a:extLst>
              </p:cNvPr>
              <p:cNvSpPr txBox="1"/>
              <p:nvPr/>
            </p:nvSpPr>
            <p:spPr>
              <a:xfrm>
                <a:off x="1797462" y="5255950"/>
                <a:ext cx="2064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pressure equalization (P</a:t>
                </a:r>
                <a:r>
                  <a:rPr lang="ko-KR" altLang="en-US" dirty="0"/>
                  <a:t>↑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)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7577F57-7F14-4FC6-B988-AFB729DBAB78}"/>
                </a:ext>
              </a:extLst>
            </p:cNvPr>
            <p:cNvGrpSpPr/>
            <p:nvPr/>
          </p:nvGrpSpPr>
          <p:grpSpPr>
            <a:xfrm>
              <a:off x="919163" y="6019846"/>
              <a:ext cx="2942787" cy="369332"/>
              <a:chOff x="919163" y="6019846"/>
              <a:chExt cx="2942787" cy="36933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D552A4-5205-44C7-8E53-8C1E12905415}"/>
                  </a:ext>
                </a:extLst>
              </p:cNvPr>
              <p:cNvSpPr txBox="1"/>
              <p:nvPr/>
            </p:nvSpPr>
            <p:spPr>
              <a:xfrm>
                <a:off x="919163" y="6019846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6:</a:t>
                </a:r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CDC39E-9978-47CA-BAE0-CA4D59C99CEB}"/>
                  </a:ext>
                </a:extLst>
              </p:cNvPr>
              <p:cNvSpPr txBox="1"/>
              <p:nvPr/>
            </p:nvSpPr>
            <p:spPr>
              <a:xfrm>
                <a:off x="1797462" y="6019846"/>
                <a:ext cx="206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re-pressurization</a:t>
                </a:r>
                <a:endParaRPr lang="ko-KR" altLang="en-US" dirty="0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246EA691-51E1-42C4-88BF-558460DBAF3D}"/>
                </a:ext>
              </a:extLst>
            </p:cNvPr>
            <p:cNvGrpSpPr/>
            <p:nvPr/>
          </p:nvGrpSpPr>
          <p:grpSpPr>
            <a:xfrm>
              <a:off x="3725451" y="3442819"/>
              <a:ext cx="1327805" cy="532826"/>
              <a:chOff x="3725451" y="3442819"/>
              <a:chExt cx="1327805" cy="532826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0982B687-5F4E-405D-94B2-0C0B26A7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3141989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024B12D8-3366-4E34-9BC3-F259D147D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5451" y="3707452"/>
                <a:ext cx="193319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3ECF612-C881-4621-9884-4BC6DC520D7E}"/>
                </a:ext>
              </a:extLst>
            </p:cNvPr>
            <p:cNvGrpSpPr/>
            <p:nvPr/>
          </p:nvGrpSpPr>
          <p:grpSpPr>
            <a:xfrm>
              <a:off x="3725451" y="4295006"/>
              <a:ext cx="1327805" cy="532826"/>
              <a:chOff x="3725451" y="4295006"/>
              <a:chExt cx="1327805" cy="532826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88E41E48-1C64-4016-8ACA-DBE0591E9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3994176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E1FBBBCA-763E-4B7A-AD84-9BCD84AA8B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5451" y="4569465"/>
                <a:ext cx="193319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C936BDED-D56A-4DB7-A240-C03F1CB4707C}"/>
                </a:ext>
              </a:extLst>
            </p:cNvPr>
            <p:cNvGrpSpPr/>
            <p:nvPr/>
          </p:nvGrpSpPr>
          <p:grpSpPr>
            <a:xfrm>
              <a:off x="3918770" y="5147192"/>
              <a:ext cx="2150925" cy="532827"/>
              <a:chOff x="3918770" y="5147192"/>
              <a:chExt cx="2150925" cy="532827"/>
            </a:xfrm>
          </p:grpSpPr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78D9C3F5-D343-4BEA-8291-7473E5B8E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4846363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7FCA401A-324B-4FFF-87CB-1C17B8BCB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3256" y="5417584"/>
                <a:ext cx="299381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BAA6BBB7-F1C8-43E0-95A7-41C63F48B759}"/>
                  </a:ext>
                </a:extLst>
              </p:cNvPr>
              <p:cNvGrpSpPr/>
              <p:nvPr/>
            </p:nvGrpSpPr>
            <p:grpSpPr>
              <a:xfrm>
                <a:off x="5352637" y="5147192"/>
                <a:ext cx="717058" cy="532827"/>
                <a:chOff x="5683741" y="2790994"/>
                <a:chExt cx="764425" cy="532827"/>
              </a:xfrm>
            </p:grpSpPr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B8769FDD-C4D1-447D-8C1D-E61EFA885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40572"/>
                <a:stretch/>
              </p:blipFill>
              <p:spPr>
                <a:xfrm rot="16200000">
                  <a:off x="5985228" y="2670788"/>
                  <a:ext cx="342731" cy="583144"/>
                </a:xfrm>
                <a:prstGeom prst="rect">
                  <a:avLst/>
                </a:prstGeom>
              </p:spPr>
            </p:pic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4C1EB66A-4C16-4315-A25E-A28600CB8A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48128"/>
                <a:stretch/>
              </p:blipFill>
              <p:spPr>
                <a:xfrm rot="5400000">
                  <a:off x="5711565" y="2763171"/>
                  <a:ext cx="532826" cy="588473"/>
                </a:xfrm>
                <a:custGeom>
                  <a:avLst/>
                  <a:gdLst>
                    <a:gd name="connsiteX0" fmla="*/ 0 w 532826"/>
                    <a:gd name="connsiteY0" fmla="*/ 588473 h 588473"/>
                    <a:gd name="connsiteX1" fmla="*/ 0 w 532826"/>
                    <a:gd name="connsiteY1" fmla="*/ 125850 h 588473"/>
                    <a:gd name="connsiteX2" fmla="*/ 29633 w 532826"/>
                    <a:gd name="connsiteY2" fmla="*/ 130697 h 588473"/>
                    <a:gd name="connsiteX3" fmla="*/ 216005 w 532826"/>
                    <a:gd name="connsiteY3" fmla="*/ 45686 h 588473"/>
                    <a:gd name="connsiteX4" fmla="*/ 238143 w 532826"/>
                    <a:gd name="connsiteY4" fmla="*/ 0 h 588473"/>
                    <a:gd name="connsiteX5" fmla="*/ 532826 w 532826"/>
                    <a:gd name="connsiteY5" fmla="*/ 0 h 588473"/>
                    <a:gd name="connsiteX6" fmla="*/ 532826 w 532826"/>
                    <a:gd name="connsiteY6" fmla="*/ 588473 h 588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826" h="588473">
                      <a:moveTo>
                        <a:pt x="0" y="588473"/>
                      </a:moveTo>
                      <a:lnTo>
                        <a:pt x="0" y="125850"/>
                      </a:lnTo>
                      <a:lnTo>
                        <a:pt x="29633" y="130697"/>
                      </a:lnTo>
                      <a:cubicBezTo>
                        <a:pt x="108616" y="130697"/>
                        <a:pt x="177784" y="96652"/>
                        <a:pt x="216005" y="45686"/>
                      </a:cubicBezTo>
                      <a:lnTo>
                        <a:pt x="238143" y="0"/>
                      </a:lnTo>
                      <a:lnTo>
                        <a:pt x="532826" y="0"/>
                      </a:lnTo>
                      <a:lnTo>
                        <a:pt x="532826" y="588473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88C4EAD1-865A-4D90-A656-F8392EB0B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42921" t="30627" b="37620"/>
                <a:stretch>
                  <a:fillRect/>
                </a:stretch>
              </p:blipFill>
              <p:spPr>
                <a:xfrm rot="5400000">
                  <a:off x="6095380" y="2991638"/>
                  <a:ext cx="304130" cy="360234"/>
                </a:xfrm>
                <a:custGeom>
                  <a:avLst/>
                  <a:gdLst>
                    <a:gd name="connsiteX0" fmla="*/ 0 w 304130"/>
                    <a:gd name="connsiteY0" fmla="*/ 180117 h 360234"/>
                    <a:gd name="connsiteX1" fmla="*/ 201760 w 304130"/>
                    <a:gd name="connsiteY1" fmla="*/ 0 h 360234"/>
                    <a:gd name="connsiteX2" fmla="*/ 280294 w 304130"/>
                    <a:gd name="connsiteY2" fmla="*/ 14155 h 360234"/>
                    <a:gd name="connsiteX3" fmla="*/ 304130 w 304130"/>
                    <a:gd name="connsiteY3" fmla="*/ 28501 h 360234"/>
                    <a:gd name="connsiteX4" fmla="*/ 304130 w 304130"/>
                    <a:gd name="connsiteY4" fmla="*/ 331733 h 360234"/>
                    <a:gd name="connsiteX5" fmla="*/ 280294 w 304130"/>
                    <a:gd name="connsiteY5" fmla="*/ 346080 h 360234"/>
                    <a:gd name="connsiteX6" fmla="*/ 201760 w 304130"/>
                    <a:gd name="connsiteY6" fmla="*/ 360234 h 360234"/>
                    <a:gd name="connsiteX7" fmla="*/ 0 w 304130"/>
                    <a:gd name="connsiteY7" fmla="*/ 180117 h 360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4130" h="360234">
                      <a:moveTo>
                        <a:pt x="0" y="180117"/>
                      </a:moveTo>
                      <a:cubicBezTo>
                        <a:pt x="0" y="80641"/>
                        <a:pt x="90331" y="0"/>
                        <a:pt x="201760" y="0"/>
                      </a:cubicBezTo>
                      <a:cubicBezTo>
                        <a:pt x="229617" y="0"/>
                        <a:pt x="256156" y="5040"/>
                        <a:pt x="280294" y="14155"/>
                      </a:cubicBezTo>
                      <a:lnTo>
                        <a:pt x="304130" y="28501"/>
                      </a:lnTo>
                      <a:lnTo>
                        <a:pt x="304130" y="331733"/>
                      </a:lnTo>
                      <a:lnTo>
                        <a:pt x="280294" y="346080"/>
                      </a:lnTo>
                      <a:cubicBezTo>
                        <a:pt x="256156" y="355194"/>
                        <a:pt x="229617" y="360234"/>
                        <a:pt x="201760" y="360234"/>
                      </a:cubicBezTo>
                      <a:cubicBezTo>
                        <a:pt x="90331" y="360234"/>
                        <a:pt x="0" y="279593"/>
                        <a:pt x="0" y="180117"/>
                      </a:cubicBez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C649F3E-854C-4649-9E4A-8429638E8566}"/>
                </a:ext>
              </a:extLst>
            </p:cNvPr>
            <p:cNvGrpSpPr/>
            <p:nvPr/>
          </p:nvGrpSpPr>
          <p:grpSpPr>
            <a:xfrm>
              <a:off x="3667125" y="5999381"/>
              <a:ext cx="1386131" cy="532826"/>
              <a:chOff x="3667125" y="5999381"/>
              <a:chExt cx="1386131" cy="532826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90A98650-5FCB-4A87-A7D5-63ACC8B15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5698551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B683B04D-93E3-4C37-A2FC-9A9267225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7125" y="6281108"/>
                <a:ext cx="246882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526D4A40-D597-4B54-9F31-BADDB1E33743}"/>
              </a:ext>
            </a:extLst>
          </p:cNvPr>
          <p:cNvSpPr txBox="1"/>
          <p:nvPr/>
        </p:nvSpPr>
        <p:spPr>
          <a:xfrm>
            <a:off x="6010942" y="990783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Simulation results</a:t>
            </a:r>
            <a:endParaRPr lang="ko-KR" altLang="en-US" b="1" dirty="0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1AD53033-9522-47A4-A3D4-AAD5DA102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99" y="2141920"/>
            <a:ext cx="3301397" cy="1650699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515187D6-27ED-4161-AB79-8C8054DAF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44" y="3784989"/>
            <a:ext cx="3299621" cy="247972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1CD6073C-3E7A-4071-992F-CE0CBF274DAA}"/>
              </a:ext>
            </a:extLst>
          </p:cNvPr>
          <p:cNvSpPr txBox="1"/>
          <p:nvPr/>
        </p:nvSpPr>
        <p:spPr>
          <a:xfrm>
            <a:off x="6107404" y="1392472"/>
            <a:ext cx="337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e.g. CO</a:t>
            </a:r>
            <a:r>
              <a:rPr lang="en-US" altLang="ko-KR" baseline="-25000" dirty="0"/>
              <a:t>2</a:t>
            </a:r>
            <a:r>
              <a:rPr lang="en-US" altLang="ko-KR" dirty="0"/>
              <a:t>/N</a:t>
            </a:r>
            <a:r>
              <a:rPr lang="en-US" altLang="ko-KR" baseline="-25000" dirty="0"/>
              <a:t>2</a:t>
            </a:r>
            <a:r>
              <a:rPr lang="en-US" altLang="ko-KR" dirty="0"/>
              <a:t> separation</a:t>
            </a:r>
            <a:br>
              <a:rPr lang="en-US" altLang="ko-KR" dirty="0"/>
            </a:br>
            <a:r>
              <a:rPr lang="en-US" altLang="ko-KR" dirty="0"/>
              <a:t>       (gas phase concentration)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7006503-7B1C-4AB4-89BA-CE40A93C802D}"/>
                  </a:ext>
                </a:extLst>
              </p:cNvPr>
              <p:cNvSpPr txBox="1"/>
              <p:nvPr/>
            </p:nvSpPr>
            <p:spPr>
              <a:xfrm>
                <a:off x="9963640" y="2063657"/>
                <a:ext cx="1281055" cy="7200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/>
                        </a:rPr>
                        <m:t>𝜼</m:t>
                      </m:r>
                      <m:r>
                        <a:rPr lang="en-US" altLang="ko-KR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𝒄𝒐𝒎𝒑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7006503-7B1C-4AB4-89BA-CE40A93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640" y="2063657"/>
                <a:ext cx="1281055" cy="72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243E257-FDD3-4BC8-93FA-AEB7567C52BD}"/>
                  </a:ext>
                </a:extLst>
              </p:cNvPr>
              <p:cNvSpPr txBox="1"/>
              <p:nvPr/>
            </p:nvSpPr>
            <p:spPr>
              <a:xfrm>
                <a:off x="9966673" y="3370793"/>
                <a:ext cx="1964509" cy="720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𝒆𝒙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𝒆𝒙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1400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b="1" i="1" smtClean="0">
                                  <a:latin typeface="Cambria Math"/>
                                </a:rPr>
                                <m:t>𝒆𝒙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243E257-FDD3-4BC8-93FA-AEB7567C5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673" y="3370793"/>
                <a:ext cx="1964509" cy="72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20D9477D-504F-4BE6-9E51-3C8F3172C796}"/>
              </a:ext>
            </a:extLst>
          </p:cNvPr>
          <p:cNvSpPr txBox="1"/>
          <p:nvPr/>
        </p:nvSpPr>
        <p:spPr>
          <a:xfrm>
            <a:off x="9764241" y="1749170"/>
            <a:ext cx="2105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Efficiency (CO</a:t>
            </a:r>
            <a:r>
              <a:rPr lang="en-US" altLang="ko-KR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ton/ GJ)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521F842-0959-4C52-9217-4D966C061FDA}"/>
              </a:ext>
            </a:extLst>
          </p:cNvPr>
          <p:cNvSpPr txBox="1"/>
          <p:nvPr/>
        </p:nvSpPr>
        <p:spPr>
          <a:xfrm>
            <a:off x="9764241" y="2996642"/>
            <a:ext cx="192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altLang="ko-KR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purity (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mol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mol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9D4A0E3-A05F-4747-8EAD-BCF8E4E7E909}"/>
              </a:ext>
            </a:extLst>
          </p:cNvPr>
          <p:cNvSpPr txBox="1"/>
          <p:nvPr/>
        </p:nvSpPr>
        <p:spPr>
          <a:xfrm>
            <a:off x="9720824" y="990783"/>
            <a:ext cx="22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Process-level</a:t>
            </a:r>
            <a:br>
              <a:rPr lang="en-US" altLang="ko-KR" b="1" dirty="0"/>
            </a:br>
            <a:r>
              <a:rPr lang="en-US" altLang="ko-KR" b="1" dirty="0"/>
              <a:t>performance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24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01" grpId="0"/>
      <p:bldP spid="100" grpId="0"/>
      <p:bldP spid="105" grpId="0" animBg="1"/>
      <p:bldP spid="106" grpId="0" animBg="1"/>
      <p:bldP spid="107" grpId="0"/>
      <p:bldP spid="108" grpId="0"/>
      <p:bldP spid="1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1: CPU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65DE69-D558-4A52-829C-5BD0837EDFD1}"/>
              </a:ext>
            </a:extLst>
          </p:cNvPr>
          <p:cNvSpPr txBox="1"/>
          <p:nvPr/>
        </p:nvSpPr>
        <p:spPr>
          <a:xfrm>
            <a:off x="401831" y="995646"/>
            <a:ext cx="532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Suppose we have</a:t>
            </a:r>
            <a:br>
              <a:rPr lang="en-US" altLang="ko-KR" sz="2000" dirty="0"/>
            </a:br>
            <a:r>
              <a:rPr lang="en-US" altLang="ko-KR" sz="2000" b="1" u="sng" dirty="0">
                <a:solidFill>
                  <a:srgbClr val="FF0000"/>
                </a:solidFill>
              </a:rPr>
              <a:t>many</a:t>
            </a:r>
            <a:r>
              <a:rPr lang="en-US" altLang="ko-KR" sz="2000" b="1" dirty="0"/>
              <a:t> adsorbents </a:t>
            </a:r>
            <a:r>
              <a:rPr lang="en-US" altLang="ko-KR" sz="2000" dirty="0"/>
              <a:t>to evaluate.</a:t>
            </a:r>
            <a:endParaRPr lang="ko-KR" altLang="en-US" sz="2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26D4A40-D597-4B54-9F31-BADDB1E33743}"/>
              </a:ext>
            </a:extLst>
          </p:cNvPr>
          <p:cNvSpPr txBox="1"/>
          <p:nvPr/>
        </p:nvSpPr>
        <p:spPr>
          <a:xfrm>
            <a:off x="401831" y="1903058"/>
            <a:ext cx="366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 each adsorbent, we need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4769B7-45E8-4201-A164-604CA3756222}"/>
              </a:ext>
            </a:extLst>
          </p:cNvPr>
          <p:cNvSpPr txBox="1"/>
          <p:nvPr/>
        </p:nvSpPr>
        <p:spPr>
          <a:xfrm>
            <a:off x="401830" y="2339326"/>
            <a:ext cx="44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Dynamic simulations (min-level)</a:t>
            </a:r>
            <a:endParaRPr lang="ko-KR" altLang="en-US" dirty="0"/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5110B7B2-871A-4AC5-A528-87FD94B7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69" y="1197189"/>
            <a:ext cx="7142531" cy="310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A1FF1A24-643E-447A-AE73-138EC340E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69" y="4687516"/>
            <a:ext cx="4496677" cy="154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5539B6E-DC6B-4203-9C35-62EE5A9AE762}"/>
              </a:ext>
            </a:extLst>
          </p:cNvPr>
          <p:cNvSpPr txBox="1"/>
          <p:nvPr/>
        </p:nvSpPr>
        <p:spPr>
          <a:xfrm>
            <a:off x="291308" y="634595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Ref)</a:t>
            </a:r>
            <a:br>
              <a:rPr lang="en-US" altLang="ko-KR" sz="900" dirty="0"/>
            </a:br>
            <a:r>
              <a:rPr lang="en-MY" altLang="ko-KR" sz="900" dirty="0" err="1"/>
              <a:t>Saberimoghaddam</a:t>
            </a:r>
            <a:r>
              <a:rPr lang="en-US" altLang="ko-KR" sz="900" dirty="0"/>
              <a:t>, &amp; </a:t>
            </a:r>
            <a:r>
              <a:rPr lang="en-US" altLang="ko-KR" sz="900" dirty="0" err="1"/>
              <a:t>Khebri</a:t>
            </a:r>
            <a:r>
              <a:rPr lang="en-US" altLang="ko-KR" sz="900" dirty="0"/>
              <a:t>, J. Chemometrics, 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C6071-8469-4DE7-951D-C073E7B84094}"/>
              </a:ext>
            </a:extLst>
          </p:cNvPr>
          <p:cNvSpPr txBox="1"/>
          <p:nvPr/>
        </p:nvSpPr>
        <p:spPr>
          <a:xfrm>
            <a:off x="5405068" y="943993"/>
            <a:ext cx="532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Mass</a:t>
            </a:r>
            <a:r>
              <a:rPr lang="en-US" altLang="ko-KR" sz="1600" b="1" dirty="0"/>
              <a:t>, </a:t>
            </a:r>
            <a:r>
              <a:rPr lang="en-US" altLang="ko-KR" sz="1600" b="1" u="sng" dirty="0"/>
              <a:t>momentum</a:t>
            </a:r>
            <a:r>
              <a:rPr lang="en-US" altLang="ko-KR" sz="1600" b="1" dirty="0"/>
              <a:t>, and </a:t>
            </a:r>
            <a:r>
              <a:rPr lang="en-US" altLang="ko-KR" sz="1600" b="1" u="sng" dirty="0"/>
              <a:t>energy</a:t>
            </a:r>
            <a:r>
              <a:rPr lang="en-US" altLang="ko-KR" sz="1600" b="1" dirty="0"/>
              <a:t> balance equations </a:t>
            </a:r>
            <a:endParaRPr lang="ko-KR" altLang="en-US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B40A51-B284-47ED-850C-728512D53CB6}"/>
              </a:ext>
            </a:extLst>
          </p:cNvPr>
          <p:cNvSpPr txBox="1"/>
          <p:nvPr/>
        </p:nvSpPr>
        <p:spPr>
          <a:xfrm>
            <a:off x="5405069" y="4329173"/>
            <a:ext cx="3871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Cyclic steady state (CSS) conditions</a:t>
            </a:r>
            <a:endParaRPr lang="ko-KR" altLang="en-US" sz="1600" b="1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3D9C75D-05EC-4A88-905C-43A1A388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8458" y="4427612"/>
            <a:ext cx="4853451" cy="2081703"/>
          </a:xfrm>
          <a:custGeom>
            <a:avLst/>
            <a:gdLst>
              <a:gd name="connsiteX0" fmla="*/ 0 w 4853825"/>
              <a:gd name="connsiteY0" fmla="*/ 0 h 2081863"/>
              <a:gd name="connsiteX1" fmla="*/ 4853825 w 4853825"/>
              <a:gd name="connsiteY1" fmla="*/ 0 h 2081863"/>
              <a:gd name="connsiteX2" fmla="*/ 4853825 w 4853825"/>
              <a:gd name="connsiteY2" fmla="*/ 2081863 h 2081863"/>
              <a:gd name="connsiteX3" fmla="*/ 668350 w 4853825"/>
              <a:gd name="connsiteY3" fmla="*/ 2081863 h 2081863"/>
              <a:gd name="connsiteX4" fmla="*/ 668350 w 4853825"/>
              <a:gd name="connsiteY4" fmla="*/ 1587220 h 2081863"/>
              <a:gd name="connsiteX5" fmla="*/ 0 w 4853825"/>
              <a:gd name="connsiteY5" fmla="*/ 1587220 h 20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53825" h="2081863">
                <a:moveTo>
                  <a:pt x="0" y="0"/>
                </a:moveTo>
                <a:lnTo>
                  <a:pt x="4853825" y="0"/>
                </a:lnTo>
                <a:lnTo>
                  <a:pt x="4853825" y="2081863"/>
                </a:lnTo>
                <a:lnTo>
                  <a:pt x="668350" y="2081863"/>
                </a:lnTo>
                <a:lnTo>
                  <a:pt x="668350" y="1587220"/>
                </a:lnTo>
                <a:lnTo>
                  <a:pt x="0" y="1587220"/>
                </a:lnTo>
                <a:close/>
              </a:path>
            </a:pathLst>
          </a:cu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71B67FE-7ED4-47D3-B546-059164B7C256}"/>
              </a:ext>
            </a:extLst>
          </p:cNvPr>
          <p:cNvSpPr txBox="1"/>
          <p:nvPr/>
        </p:nvSpPr>
        <p:spPr>
          <a:xfrm>
            <a:off x="401831" y="2708658"/>
            <a:ext cx="442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Cyclic steady state search (</a:t>
            </a:r>
            <a:r>
              <a:rPr lang="en-US" altLang="ko-KR" dirty="0" err="1"/>
              <a:t>hr</a:t>
            </a:r>
            <a:r>
              <a:rPr lang="en-US" altLang="ko-KR" dirty="0"/>
              <a:t>-level)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286CA2-DF94-4D4A-A32E-E55EE97ED7B1}"/>
              </a:ext>
            </a:extLst>
          </p:cNvPr>
          <p:cNvSpPr txBox="1"/>
          <p:nvPr/>
        </p:nvSpPr>
        <p:spPr>
          <a:xfrm>
            <a:off x="401831" y="3094247"/>
            <a:ext cx="485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Design &amp; operation optimization (day-level)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E5D8C55-1387-45A9-B6A5-EED5A5874DBF}"/>
              </a:ext>
            </a:extLst>
          </p:cNvPr>
          <p:cNvSpPr txBox="1"/>
          <p:nvPr/>
        </p:nvSpPr>
        <p:spPr>
          <a:xfrm>
            <a:off x="291308" y="3559616"/>
            <a:ext cx="532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Operation optimization example</a:t>
            </a:r>
            <a:endParaRPr lang="ko-KR" altLang="en-US" sz="16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A51B04E-9612-434F-B1AE-7D69519BAEEE}"/>
              </a:ext>
            </a:extLst>
          </p:cNvPr>
          <p:cNvSpPr txBox="1"/>
          <p:nvPr/>
        </p:nvSpPr>
        <p:spPr>
          <a:xfrm>
            <a:off x="354207" y="3872075"/>
            <a:ext cx="231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Adsorbent 1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optimal operation set 1</a:t>
            </a:r>
            <a:endParaRPr lang="ko-KR" altLang="en-US" sz="1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369080-3763-433E-B7AE-F967C7F9F82D}"/>
              </a:ext>
            </a:extLst>
          </p:cNvPr>
          <p:cNvSpPr txBox="1"/>
          <p:nvPr/>
        </p:nvSpPr>
        <p:spPr>
          <a:xfrm>
            <a:off x="2959663" y="3872075"/>
            <a:ext cx="231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Adsorbent 2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optimal operation set 2</a:t>
            </a:r>
            <a:endParaRPr lang="ko-KR" altLang="en-US" sz="14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CD3D4AD-0A4B-4191-B969-713DFCFA4CF6}"/>
              </a:ext>
            </a:extLst>
          </p:cNvPr>
          <p:cNvGrpSpPr/>
          <p:nvPr/>
        </p:nvGrpSpPr>
        <p:grpSpPr>
          <a:xfrm>
            <a:off x="9317506" y="4930775"/>
            <a:ext cx="2777573" cy="483025"/>
            <a:chOff x="9317506" y="4997450"/>
            <a:chExt cx="2777573" cy="483025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F644143-C8A6-4E8B-A4AB-BEAF307D57CE}"/>
                </a:ext>
              </a:extLst>
            </p:cNvPr>
            <p:cNvCxnSpPr>
              <a:cxnSpLocks/>
            </p:cNvCxnSpPr>
            <p:nvPr/>
          </p:nvCxnSpPr>
          <p:spPr>
            <a:xfrm>
              <a:off x="9363075" y="5095875"/>
              <a:ext cx="242709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80034D-C849-46A7-A54B-C26104AD64B0}"/>
                </a:ext>
              </a:extLst>
            </p:cNvPr>
            <p:cNvSpPr txBox="1"/>
            <p:nvPr/>
          </p:nvSpPr>
          <p:spPr>
            <a:xfrm>
              <a:off x="11180679" y="5172698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8EDC"/>
                  </a:solidFill>
                </a:rPr>
                <a:t>uptake</a:t>
              </a:r>
              <a:endParaRPr lang="ko-KR" altLang="en-US" sz="1400" dirty="0">
                <a:solidFill>
                  <a:srgbClr val="008EDC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2603A73-8009-4570-9263-441A16479E31}"/>
                </a:ext>
              </a:extLst>
            </p:cNvPr>
            <p:cNvCxnSpPr>
              <a:cxnSpLocks/>
            </p:cNvCxnSpPr>
            <p:nvPr/>
          </p:nvCxnSpPr>
          <p:spPr>
            <a:xfrm>
              <a:off x="9452349" y="4997450"/>
              <a:ext cx="0" cy="19366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844138-25D2-45D9-BBC0-2400AD296AC4}"/>
                </a:ext>
              </a:extLst>
            </p:cNvPr>
            <p:cNvSpPr txBox="1"/>
            <p:nvPr/>
          </p:nvSpPr>
          <p:spPr>
            <a:xfrm>
              <a:off x="9317506" y="5163173"/>
              <a:ext cx="480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8EDC"/>
                  </a:solidFill>
                </a:rPr>
                <a:t>0</a:t>
              </a:r>
              <a:endParaRPr lang="ko-KR" altLang="en-US" sz="1400" dirty="0">
                <a:solidFill>
                  <a:srgbClr val="008EDC"/>
                </a:solidFill>
              </a:endParaRPr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58CF94D9-7C37-4E1F-8414-9018A9F7FBE9}"/>
              </a:ext>
            </a:extLst>
          </p:cNvPr>
          <p:cNvSpPr/>
          <p:nvPr/>
        </p:nvSpPr>
        <p:spPr>
          <a:xfrm>
            <a:off x="9392027" y="4973580"/>
            <a:ext cx="120643" cy="120643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C2A6E9D-8236-4895-9DDD-294504FBACBC}"/>
              </a:ext>
            </a:extLst>
          </p:cNvPr>
          <p:cNvCxnSpPr>
            <a:cxnSpLocks/>
          </p:cNvCxnSpPr>
          <p:nvPr/>
        </p:nvCxnSpPr>
        <p:spPr>
          <a:xfrm>
            <a:off x="10722678" y="4905375"/>
            <a:ext cx="0" cy="253993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933AE8F-2634-461A-873D-B360EB3CC07B}"/>
              </a:ext>
            </a:extLst>
          </p:cNvPr>
          <p:cNvCxnSpPr>
            <a:cxnSpLocks/>
          </p:cNvCxnSpPr>
          <p:nvPr/>
        </p:nvCxnSpPr>
        <p:spPr>
          <a:xfrm>
            <a:off x="9838246" y="4899025"/>
            <a:ext cx="0" cy="253993"/>
          </a:xfrm>
          <a:prstGeom prst="line">
            <a:avLst/>
          </a:prstGeom>
          <a:ln w="19050">
            <a:solidFill>
              <a:srgbClr val="0C26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6C94C3BB-43D8-4A03-A71D-24A2A871264D}"/>
              </a:ext>
            </a:extLst>
          </p:cNvPr>
          <p:cNvCxnSpPr>
            <a:cxnSpLocks/>
          </p:cNvCxnSpPr>
          <p:nvPr/>
        </p:nvCxnSpPr>
        <p:spPr>
          <a:xfrm>
            <a:off x="11008428" y="4905375"/>
            <a:ext cx="0" cy="253993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8A3C29A-7624-4129-8302-9D8262064385}"/>
              </a:ext>
            </a:extLst>
          </p:cNvPr>
          <p:cNvCxnSpPr>
            <a:cxnSpLocks/>
          </p:cNvCxnSpPr>
          <p:nvPr/>
        </p:nvCxnSpPr>
        <p:spPr>
          <a:xfrm>
            <a:off x="10014456" y="4899025"/>
            <a:ext cx="0" cy="253993"/>
          </a:xfrm>
          <a:prstGeom prst="line">
            <a:avLst/>
          </a:prstGeom>
          <a:ln w="19050">
            <a:solidFill>
              <a:srgbClr val="0C26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95B7854-432F-4EE5-B403-303FC5374903}"/>
              </a:ext>
            </a:extLst>
          </p:cNvPr>
          <p:cNvSpPr txBox="1"/>
          <p:nvPr/>
        </p:nvSpPr>
        <p:spPr>
          <a:xfrm>
            <a:off x="9962068" y="468751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D7AA73-8559-4E62-B3B2-CBB31DFD872B}"/>
              </a:ext>
            </a:extLst>
          </p:cNvPr>
          <p:cNvSpPr txBox="1"/>
          <p:nvPr/>
        </p:nvSpPr>
        <p:spPr>
          <a:xfrm>
            <a:off x="10935009" y="468751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…</a:t>
            </a:r>
            <a:endParaRPr lang="ko-KR" altLang="en-US" sz="1400" dirty="0"/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ECBBB369-E23B-47A8-906A-843BF7080BE2}"/>
              </a:ext>
            </a:extLst>
          </p:cNvPr>
          <p:cNvCxnSpPr>
            <a:cxnSpLocks/>
          </p:cNvCxnSpPr>
          <p:nvPr/>
        </p:nvCxnSpPr>
        <p:spPr>
          <a:xfrm>
            <a:off x="11228298" y="4905375"/>
            <a:ext cx="0" cy="253993"/>
          </a:xfrm>
          <a:prstGeom prst="line">
            <a:avLst/>
          </a:prstGeom>
          <a:ln w="190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7C0B050-7ED1-4188-818C-3505021246BC}"/>
              </a:ext>
            </a:extLst>
          </p:cNvPr>
          <p:cNvCxnSpPr>
            <a:cxnSpLocks/>
          </p:cNvCxnSpPr>
          <p:nvPr/>
        </p:nvCxnSpPr>
        <p:spPr>
          <a:xfrm>
            <a:off x="10314494" y="4899025"/>
            <a:ext cx="0" cy="253993"/>
          </a:xfrm>
          <a:prstGeom prst="line">
            <a:avLst/>
          </a:prstGeom>
          <a:ln w="19050">
            <a:solidFill>
              <a:srgbClr val="0C26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1A894DF8-D71F-4C80-82FA-0C831C05C493}"/>
              </a:ext>
            </a:extLst>
          </p:cNvPr>
          <p:cNvSpPr/>
          <p:nvPr/>
        </p:nvSpPr>
        <p:spPr>
          <a:xfrm>
            <a:off x="10256999" y="4973580"/>
            <a:ext cx="120643" cy="120643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B1A291-30FA-456C-9326-BAC52414F0A4}"/>
              </a:ext>
            </a:extLst>
          </p:cNvPr>
          <p:cNvSpPr txBox="1"/>
          <p:nvPr/>
        </p:nvSpPr>
        <p:spPr>
          <a:xfrm>
            <a:off x="10419268" y="4363680"/>
            <a:ext cx="8026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/>
              <a:t>CSS swing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E972E0-4DEA-4F98-996F-7A36B188474F}"/>
                  </a:ext>
                </a:extLst>
              </p:cNvPr>
              <p:cNvSpPr txBox="1"/>
              <p:nvPr/>
            </p:nvSpPr>
            <p:spPr>
              <a:xfrm>
                <a:off x="2073164" y="3872075"/>
                <a:ext cx="1355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E972E0-4DEA-4F98-996F-7A36B1884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164" y="3872075"/>
                <a:ext cx="135583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89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0.10495 -0.0006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95 -0.0007 L 0.03125 -0.0007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25 -0.0007 L 0.12826 -0.0007 " pathEditMode="relative" rAng="0" ptsTypes="AA">
                                      <p:cBhvr>
                                        <p:cTn id="65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26 -0.0007 L 0.0474 -0.0007 " pathEditMode="relative" rAng="0" ptsTypes="AA">
                                      <p:cBhvr>
                                        <p:cTn id="7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7461 -0.00023 L 0.00013 -0.0007 Z " pathEditMode="relative" ptsTypes="AAA">
                                      <p:cBhvr>
                                        <p:cTn id="10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70" grpId="0"/>
      <p:bldP spid="73" grpId="0"/>
      <p:bldP spid="2" grpId="0"/>
      <p:bldP spid="75" grpId="0"/>
      <p:bldP spid="82" grpId="0"/>
      <p:bldP spid="83" grpId="0"/>
      <p:bldP spid="97" grpId="0"/>
      <p:bldP spid="98" grpId="0"/>
      <p:bldP spid="115" grpId="0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122" grpId="0"/>
      <p:bldP spid="123" grpId="0"/>
      <p:bldP spid="126" grpId="0" animBg="1"/>
      <p:bldP spid="126" grpId="1" animBg="1"/>
      <p:bldP spid="54" grpId="0"/>
      <p:bldP spid="1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2: Limited information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65DE69-D558-4A52-829C-5BD0837EDFD1}"/>
              </a:ext>
            </a:extLst>
          </p:cNvPr>
          <p:cNvSpPr txBox="1"/>
          <p:nvPr/>
        </p:nvSpPr>
        <p:spPr>
          <a:xfrm>
            <a:off x="306581" y="1059146"/>
            <a:ext cx="5948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For the dynamic simulation for the PSA process,</a:t>
            </a:r>
            <a:br>
              <a:rPr lang="en-US" altLang="ko-KR" sz="2000" dirty="0"/>
            </a:br>
            <a:r>
              <a:rPr lang="en-US" altLang="ko-KR" sz="2000" b="1" u="sng" dirty="0">
                <a:solidFill>
                  <a:srgbClr val="FF0000"/>
                </a:solidFill>
              </a:rPr>
              <a:t>a variety of adsorbent properties</a:t>
            </a:r>
            <a:r>
              <a:rPr lang="en-US" altLang="ko-KR" sz="2000" dirty="0"/>
              <a:t> are essential: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CE77C4-EB96-42A0-8A48-7F8E09388C80}"/>
              </a:ext>
            </a:extLst>
          </p:cNvPr>
          <p:cNvGrpSpPr/>
          <p:nvPr/>
        </p:nvGrpSpPr>
        <p:grpSpPr>
          <a:xfrm>
            <a:off x="2978026" y="4502408"/>
            <a:ext cx="4647939" cy="2394564"/>
            <a:chOff x="3786181" y="4527932"/>
            <a:chExt cx="3858312" cy="1987758"/>
          </a:xfrm>
        </p:grpSpPr>
        <p:pic>
          <p:nvPicPr>
            <p:cNvPr id="35" name="Picture 10" descr="http://www.clipartoday.com/_thumbs/022/Science/chemists_physic_201534_tnb.png">
              <a:extLst>
                <a:ext uri="{FF2B5EF4-FFF2-40B4-BE49-F238E27FC236}">
                  <a16:creationId xmlns:a16="http://schemas.microsoft.com/office/drawing/2014/main" id="{4939BB87-9EE1-477A-B0C0-57004567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86181" y="5117947"/>
              <a:ext cx="1022445" cy="139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모서리가 둥근 직사각형 5">
              <a:extLst>
                <a:ext uri="{FF2B5EF4-FFF2-40B4-BE49-F238E27FC236}">
                  <a16:creationId xmlns:a16="http://schemas.microsoft.com/office/drawing/2014/main" id="{573BC78C-A0EE-4401-909E-422DD94C7CED}"/>
                </a:ext>
              </a:extLst>
            </p:cNvPr>
            <p:cNvSpPr/>
            <p:nvPr/>
          </p:nvSpPr>
          <p:spPr>
            <a:xfrm>
              <a:off x="4807209" y="4661733"/>
              <a:ext cx="2837284" cy="156803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37" name="Picture 2" descr="http://carbonizationfurnace.com/wp-content/uploads/2015/05/activated-carbon.jpg">
              <a:extLst>
                <a:ext uri="{FF2B5EF4-FFF2-40B4-BE49-F238E27FC236}">
                  <a16:creationId xmlns:a16="http://schemas.microsoft.com/office/drawing/2014/main" id="{4F61CC68-ECA3-4134-9C75-3703C7696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379" y="5083095"/>
              <a:ext cx="590125" cy="442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://www.macrolibrarsi.it/img/tinyMCE_upload/zeolite-2.jpg">
              <a:extLst>
                <a:ext uri="{FF2B5EF4-FFF2-40B4-BE49-F238E27FC236}">
                  <a16:creationId xmlns:a16="http://schemas.microsoft.com/office/drawing/2014/main" id="{CD51CCF0-BE53-4A64-A0DD-9FC35C6DB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1271" y="4996211"/>
              <a:ext cx="616361" cy="616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https://share.sandia.gov/news/resources/news_releases/images/2012/MOFs.jpg">
              <a:extLst>
                <a:ext uri="{FF2B5EF4-FFF2-40B4-BE49-F238E27FC236}">
                  <a16:creationId xmlns:a16="http://schemas.microsoft.com/office/drawing/2014/main" id="{5758053C-E2E9-47AF-98E7-6627A2F66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398" y="5062207"/>
              <a:ext cx="493020" cy="48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42DF05-7A7B-4452-B768-913948768A73}"/>
                </a:ext>
              </a:extLst>
            </p:cNvPr>
            <p:cNvSpPr txBox="1"/>
            <p:nvPr/>
          </p:nvSpPr>
          <p:spPr>
            <a:xfrm>
              <a:off x="4984324" y="5576898"/>
              <a:ext cx="613707" cy="344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Activated</a:t>
              </a:r>
              <a:br>
                <a:rPr lang="en-US" altLang="ko-KR" sz="1050" dirty="0"/>
              </a:br>
              <a:r>
                <a:rPr lang="en-US" altLang="ko-KR" sz="1050" dirty="0"/>
                <a:t>carbon</a:t>
              </a:r>
              <a:endParaRPr lang="ko-KR" altLang="en-US" sz="105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D264EB-F377-4C18-BCF4-CED7906CCED4}"/>
                </a:ext>
              </a:extLst>
            </p:cNvPr>
            <p:cNvSpPr txBox="1"/>
            <p:nvPr/>
          </p:nvSpPr>
          <p:spPr>
            <a:xfrm>
              <a:off x="5805214" y="5576898"/>
              <a:ext cx="489954" cy="210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Zeolite</a:t>
              </a:r>
              <a:endParaRPr lang="ko-KR" altLang="en-US" sz="105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A5ECF5E-1A25-4B77-9F5A-CDA3A3A5C8B6}"/>
                </a:ext>
              </a:extLst>
            </p:cNvPr>
            <p:cNvSpPr txBox="1"/>
            <p:nvPr/>
          </p:nvSpPr>
          <p:spPr>
            <a:xfrm>
              <a:off x="6527960" y="5576898"/>
              <a:ext cx="400798" cy="210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MOF</a:t>
              </a:r>
              <a:endParaRPr lang="ko-KR" altLang="en-US" sz="1050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20FA642-B379-417D-84E0-A73C3282A211}"/>
                </a:ext>
              </a:extLst>
            </p:cNvPr>
            <p:cNvGrpSpPr/>
            <p:nvPr/>
          </p:nvGrpSpPr>
          <p:grpSpPr>
            <a:xfrm>
              <a:off x="5186480" y="4527932"/>
              <a:ext cx="1504290" cy="404280"/>
              <a:chOff x="5496656" y="4433286"/>
              <a:chExt cx="1761058" cy="47328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9941DC7-9B33-47A0-A017-9E6A1F91BC21}"/>
                  </a:ext>
                </a:extLst>
              </p:cNvPr>
              <p:cNvSpPr/>
              <p:nvPr/>
            </p:nvSpPr>
            <p:spPr>
              <a:xfrm>
                <a:off x="5496656" y="4479933"/>
                <a:ext cx="1761058" cy="4266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B4966E-2275-4A70-966B-9EB412C9ADAB}"/>
                  </a:ext>
                </a:extLst>
              </p:cNvPr>
              <p:cNvSpPr txBox="1"/>
              <p:nvPr/>
            </p:nvSpPr>
            <p:spPr>
              <a:xfrm>
                <a:off x="5513588" y="4433286"/>
                <a:ext cx="1621736" cy="299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Various materials</a:t>
                </a:r>
                <a:endParaRPr lang="ko-KR" altLang="en-US" sz="1400" b="1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B24EF4-6380-435F-8AA9-73DDB03D4FD5}"/>
                </a:ext>
              </a:extLst>
            </p:cNvPr>
            <p:cNvSpPr txBox="1"/>
            <p:nvPr/>
          </p:nvSpPr>
          <p:spPr>
            <a:xfrm>
              <a:off x="6981418" y="5576898"/>
              <a:ext cx="332935" cy="210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etc.</a:t>
              </a:r>
              <a:endParaRPr lang="ko-KR" altLang="en-US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63CBEF-CECD-4335-895D-01ACCC895C27}"/>
                </a:ext>
              </a:extLst>
            </p:cNvPr>
            <p:cNvSpPr txBox="1"/>
            <p:nvPr/>
          </p:nvSpPr>
          <p:spPr>
            <a:xfrm>
              <a:off x="7054757" y="5110332"/>
              <a:ext cx="323619" cy="281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…</a:t>
              </a:r>
              <a:endParaRPr lang="ko-KR" altLang="en-US" sz="1600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08FD9C9-5F57-4A67-9DDD-C2F342C00BC1}"/>
              </a:ext>
            </a:extLst>
          </p:cNvPr>
          <p:cNvSpPr txBox="1"/>
          <p:nvPr/>
        </p:nvSpPr>
        <p:spPr>
          <a:xfrm>
            <a:off x="306581" y="1907090"/>
            <a:ext cx="6842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Adsorption isotherm data, heat of adsorption, </a:t>
            </a:r>
            <a:br>
              <a:rPr lang="en-US" altLang="ko-KR" sz="2000" dirty="0"/>
            </a:br>
            <a:r>
              <a:rPr lang="en-US" altLang="ko-KR" sz="2000" dirty="0"/>
              <a:t>mass/heat transfer coefficients, heat capacity, density ….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F77EA0-7835-4B56-84C1-FD75802797CA}"/>
              </a:ext>
            </a:extLst>
          </p:cNvPr>
          <p:cNvSpPr txBox="1"/>
          <p:nvPr/>
        </p:nvSpPr>
        <p:spPr>
          <a:xfrm>
            <a:off x="306581" y="1908474"/>
            <a:ext cx="5808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/>
              <a:t>Adsorption isotherm data</a:t>
            </a: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11AAB0B-AC54-4EC4-9EE5-6F6A5FE05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6" y="4497307"/>
            <a:ext cx="2120233" cy="257820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C7151CA-5F53-40AB-957F-4B26EB7C6A18}"/>
              </a:ext>
            </a:extLst>
          </p:cNvPr>
          <p:cNvSpPr txBox="1"/>
          <p:nvPr/>
        </p:nvSpPr>
        <p:spPr>
          <a:xfrm>
            <a:off x="306581" y="2765494"/>
            <a:ext cx="684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Most of them are rarely available,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43792C-755F-4775-88B5-4EB5D2504997}"/>
              </a:ext>
            </a:extLst>
          </p:cNvPr>
          <p:cNvSpPr txBox="1"/>
          <p:nvPr/>
        </p:nvSpPr>
        <p:spPr>
          <a:xfrm>
            <a:off x="1226741" y="3091931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especially when they are: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5809C6-D2AA-4AD9-83E9-B37E7E370434}"/>
              </a:ext>
            </a:extLst>
          </p:cNvPr>
          <p:cNvSpPr txBox="1"/>
          <p:nvPr/>
        </p:nvSpPr>
        <p:spPr>
          <a:xfrm>
            <a:off x="4441833" y="2852549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newly </a:t>
            </a:r>
            <a:r>
              <a:rPr lang="en-US" altLang="ko-KR" sz="2000" dirty="0">
                <a:solidFill>
                  <a:srgbClr val="0C26FE"/>
                </a:solidFill>
              </a:rPr>
              <a:t>discovered</a:t>
            </a:r>
            <a:r>
              <a:rPr lang="en-US" altLang="ko-KR" sz="2000" dirty="0"/>
              <a:t> or</a:t>
            </a: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252C7F33-A04D-42E5-ABD5-A430F7EB5E94}"/>
              </a:ext>
            </a:extLst>
          </p:cNvPr>
          <p:cNvSpPr/>
          <p:nvPr/>
        </p:nvSpPr>
        <p:spPr>
          <a:xfrm>
            <a:off x="4267868" y="3116616"/>
            <a:ext cx="197462" cy="765830"/>
          </a:xfrm>
          <a:prstGeom prst="leftBrace">
            <a:avLst>
              <a:gd name="adj1" fmla="val 56570"/>
              <a:gd name="adj2" fmla="val 301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A27D8B-6723-40A3-B5C7-DB6760F5E1E8}"/>
              </a:ext>
            </a:extLst>
          </p:cNvPr>
          <p:cNvSpPr txBox="1"/>
          <p:nvPr/>
        </p:nvSpPr>
        <p:spPr>
          <a:xfrm>
            <a:off x="4441833" y="3205825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newly </a:t>
            </a:r>
            <a:r>
              <a:rPr lang="en-US" altLang="ko-KR" sz="2000" dirty="0">
                <a:solidFill>
                  <a:srgbClr val="0C26FE"/>
                </a:solidFill>
              </a:rPr>
              <a:t>developed</a:t>
            </a:r>
            <a:r>
              <a:rPr lang="en-US" altLang="ko-KR" sz="2000" dirty="0"/>
              <a:t> 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768733-D98A-466B-8DBE-2BBDD8B2505A}"/>
              </a:ext>
            </a:extLst>
          </p:cNvPr>
          <p:cNvSpPr txBox="1"/>
          <p:nvPr/>
        </p:nvSpPr>
        <p:spPr>
          <a:xfrm>
            <a:off x="4441833" y="3559101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newly </a:t>
            </a:r>
            <a:r>
              <a:rPr lang="en-US" altLang="ko-KR" sz="2000" dirty="0">
                <a:solidFill>
                  <a:srgbClr val="0C26FE"/>
                </a:solidFill>
              </a:rPr>
              <a:t>synthesized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3683FC-F1F8-40FF-BE32-32E996EC5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279" y="4907466"/>
            <a:ext cx="3348389" cy="1223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DB96E0-FD75-4122-A99F-D7969D671E89}"/>
              </a:ext>
            </a:extLst>
          </p:cNvPr>
          <p:cNvSpPr txBox="1"/>
          <p:nvPr/>
        </p:nvSpPr>
        <p:spPr>
          <a:xfrm>
            <a:off x="319281" y="4120944"/>
            <a:ext cx="275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Molecular simulations</a:t>
            </a:r>
            <a:endParaRPr lang="ko-KR" alt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8896D5-41C5-4B79-A592-AB8FB3794C35}"/>
              </a:ext>
            </a:extLst>
          </p:cNvPr>
          <p:cNvSpPr txBox="1"/>
          <p:nvPr/>
        </p:nvSpPr>
        <p:spPr>
          <a:xfrm>
            <a:off x="3732627" y="4120944"/>
            <a:ext cx="344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Synthesis of adsorbents</a:t>
            </a:r>
            <a:endParaRPr lang="ko-KR" altLang="en-US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002B0C-930C-4331-ADD2-47C4F741B602}"/>
              </a:ext>
            </a:extLst>
          </p:cNvPr>
          <p:cNvSpPr txBox="1"/>
          <p:nvPr/>
        </p:nvSpPr>
        <p:spPr>
          <a:xfrm>
            <a:off x="4310956" y="6174683"/>
            <a:ext cx="28638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Ref) </a:t>
            </a:r>
            <a:r>
              <a:rPr lang="ko-KR" altLang="en-US" sz="1050" dirty="0"/>
              <a:t>Lee, Kim, and </a:t>
            </a:r>
            <a:r>
              <a:rPr lang="ko-KR" altLang="en-US" sz="1050" dirty="0" err="1"/>
              <a:t>Ahn</a:t>
            </a:r>
            <a:r>
              <a:rPr lang="ko-KR" altLang="en-US" sz="1050" dirty="0"/>
              <a:t>, </a:t>
            </a:r>
            <a:r>
              <a:rPr lang="ko-KR" altLang="en-US" sz="1050" i="1" dirty="0" err="1"/>
              <a:t>KJChE</a:t>
            </a:r>
            <a:r>
              <a:rPr lang="ko-KR" altLang="en-US" sz="1050" dirty="0"/>
              <a:t>, 2013</a:t>
            </a:r>
          </a:p>
        </p:txBody>
      </p:sp>
      <p:pic>
        <p:nvPicPr>
          <p:cNvPr id="2050" name="Picture 2" descr="Cool Arrow Png Transparent Images - Fancy Arrow Clipart Png, Png Download ,  Transparent Png Image - PNGitem">
            <a:extLst>
              <a:ext uri="{FF2B5EF4-FFF2-40B4-BE49-F238E27FC236}">
                <a16:creationId xmlns:a16="http://schemas.microsoft.com/office/drawing/2014/main" id="{68053C0D-EBEA-4AF7-B82B-D8307A628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3" t="5884" r="20141" b="4824"/>
          <a:stretch/>
        </p:blipFill>
        <p:spPr bwMode="auto">
          <a:xfrm rot="16200000">
            <a:off x="7051773" y="3085664"/>
            <a:ext cx="981772" cy="105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BDF08F-DCD1-4B11-B2CF-10CEC87D5846}"/>
              </a:ext>
            </a:extLst>
          </p:cNvPr>
          <p:cNvGrpSpPr/>
          <p:nvPr/>
        </p:nvGrpSpPr>
        <p:grpSpPr>
          <a:xfrm>
            <a:off x="8215537" y="1919250"/>
            <a:ext cx="3026675" cy="2044397"/>
            <a:chOff x="8355237" y="975658"/>
            <a:chExt cx="3026675" cy="2044397"/>
          </a:xfrm>
        </p:grpSpPr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EB56951F-CC9A-4CC3-9616-B67732665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0582" y="988358"/>
              <a:ext cx="2781330" cy="1902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6C2C8-F862-44B4-A77A-E34C6C5CA7F5}"/>
                </a:ext>
              </a:extLst>
            </p:cNvPr>
            <p:cNvSpPr txBox="1"/>
            <p:nvPr/>
          </p:nvSpPr>
          <p:spPr>
            <a:xfrm>
              <a:off x="9091640" y="2758445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Pressure (bar)</a:t>
              </a:r>
              <a:endParaRPr lang="ko-KR" altLang="en-US" sz="11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5AFEE41-50A6-46D3-9F4A-2D12DE383C2F}"/>
                </a:ext>
              </a:extLst>
            </p:cNvPr>
            <p:cNvSpPr txBox="1"/>
            <p:nvPr/>
          </p:nvSpPr>
          <p:spPr>
            <a:xfrm rot="16200000">
              <a:off x="7581355" y="1749540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Uptake (mol/kg)</a:t>
              </a:r>
              <a:endParaRPr lang="ko-KR" altLang="en-US" sz="11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2E2048-D690-428F-BA02-C3FAF704A10C}"/>
              </a:ext>
            </a:extLst>
          </p:cNvPr>
          <p:cNvGrpSpPr/>
          <p:nvPr/>
        </p:nvGrpSpPr>
        <p:grpSpPr>
          <a:xfrm>
            <a:off x="8207917" y="3917927"/>
            <a:ext cx="3027611" cy="2063364"/>
            <a:chOff x="8347617" y="2992115"/>
            <a:chExt cx="3027611" cy="2063364"/>
          </a:xfrm>
        </p:grpSpPr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id="{4A53DF62-D7AA-4222-A789-128C0B2CB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8380" y="3018524"/>
              <a:ext cx="2836848" cy="1888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E2FF437-CD0B-49D3-B0DF-C7614BDACE6A}"/>
                </a:ext>
              </a:extLst>
            </p:cNvPr>
            <p:cNvSpPr txBox="1"/>
            <p:nvPr/>
          </p:nvSpPr>
          <p:spPr>
            <a:xfrm rot="16200000">
              <a:off x="7573735" y="3765997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Uptake (mol/kg)</a:t>
              </a:r>
              <a:endParaRPr lang="ko-KR" altLang="en-US" sz="11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5C425FD-C668-4C38-8195-17B017FF8F88}"/>
                </a:ext>
              </a:extLst>
            </p:cNvPr>
            <p:cNvSpPr txBox="1"/>
            <p:nvPr/>
          </p:nvSpPr>
          <p:spPr>
            <a:xfrm>
              <a:off x="9091640" y="4793869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Pressure (bar)</a:t>
              </a:r>
              <a:endParaRPr lang="ko-KR" altLang="en-US" sz="1100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731DB9D-AE35-4FCE-844E-701B48D795A9}"/>
              </a:ext>
            </a:extLst>
          </p:cNvPr>
          <p:cNvSpPr txBox="1"/>
          <p:nvPr/>
        </p:nvSpPr>
        <p:spPr>
          <a:xfrm rot="5400000">
            <a:off x="9452009" y="5976289"/>
            <a:ext cx="82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970C34-143A-4B66-B910-8AEFAB211879}"/>
              </a:ext>
            </a:extLst>
          </p:cNvPr>
          <p:cNvSpPr txBox="1"/>
          <p:nvPr/>
        </p:nvSpPr>
        <p:spPr>
          <a:xfrm>
            <a:off x="7861655" y="1137913"/>
            <a:ext cx="4177945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Adsorption isotherm curves</a:t>
            </a:r>
            <a:br>
              <a:rPr lang="en-US" altLang="ko-KR" b="1" dirty="0">
                <a:solidFill>
                  <a:srgbClr val="00B050"/>
                </a:solidFill>
              </a:rPr>
            </a:br>
            <a:r>
              <a:rPr lang="en-US" altLang="ko-KR" b="1" dirty="0">
                <a:solidFill>
                  <a:srgbClr val="00B050"/>
                </a:solidFill>
              </a:rPr>
              <a:t> = The first property they can obtain.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1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7B94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7B94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  <p:bldP spid="55" grpId="1"/>
      <p:bldP spid="56" grpId="0"/>
      <p:bldP spid="57" grpId="0"/>
      <p:bldP spid="58" grpId="0"/>
      <p:bldP spid="8" grpId="0" animBg="1"/>
      <p:bldP spid="59" grpId="0"/>
      <p:bldP spid="60" grpId="0"/>
      <p:bldP spid="11" grpId="0"/>
      <p:bldP spid="63" grpId="0"/>
      <p:bldP spid="65" grpId="0"/>
      <p:bldP spid="78" grpId="0"/>
      <p:bldP spid="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Idea: Ideal PSA Process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DCCCA2-EEC5-4106-9118-5AD4DF69CD14}"/>
              </a:ext>
            </a:extLst>
          </p:cNvPr>
          <p:cNvSpPr txBox="1"/>
          <p:nvPr/>
        </p:nvSpPr>
        <p:spPr>
          <a:xfrm>
            <a:off x="255812" y="922629"/>
            <a:ext cx="4825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Inspired by McCabe Thiele method</a:t>
            </a:r>
            <a:b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or Fenske equation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60F62B-717E-47B6-A8BE-5118818BEF92}"/>
              </a:ext>
            </a:extLst>
          </p:cNvPr>
          <p:cNvSpPr txBox="1"/>
          <p:nvPr/>
        </p:nvSpPr>
        <p:spPr>
          <a:xfrm>
            <a:off x="6254079" y="1085481"/>
            <a:ext cx="4825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[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Shortcut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method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: ideal PSA process]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8FE16F-B374-4821-9B4F-2B4901C85424}"/>
              </a:ext>
            </a:extLst>
          </p:cNvPr>
          <p:cNvSpPr txBox="1"/>
          <p:nvPr/>
        </p:nvSpPr>
        <p:spPr>
          <a:xfrm>
            <a:off x="587081" y="1735501"/>
            <a:ext cx="28644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distillation column</a:t>
            </a:r>
            <a:endParaRPr lang="ko-KR" altLang="en-US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B9A474-16B8-4C42-A8C4-588774F773C0}"/>
              </a:ext>
            </a:extLst>
          </p:cNvPr>
          <p:cNvGrpSpPr/>
          <p:nvPr/>
        </p:nvGrpSpPr>
        <p:grpSpPr>
          <a:xfrm>
            <a:off x="1056258" y="2234581"/>
            <a:ext cx="2057894" cy="1046441"/>
            <a:chOff x="978269" y="2088531"/>
            <a:chExt cx="2057894" cy="104644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0F842E-37E3-4294-92CC-13D180B3CF5F}"/>
                </a:ext>
              </a:extLst>
            </p:cNvPr>
            <p:cNvSpPr txBox="1"/>
            <p:nvPr/>
          </p:nvSpPr>
          <p:spPr>
            <a:xfrm>
              <a:off x="1245939" y="2088531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Equilibrium info.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23B212-443B-4FA7-91A2-302FBDFA090C}"/>
                </a:ext>
              </a:extLst>
            </p:cNvPr>
            <p:cNvSpPr txBox="1"/>
            <p:nvPr/>
          </p:nvSpPr>
          <p:spPr>
            <a:xfrm>
              <a:off x="1245939" y="2457863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56479D-2CE7-4152-B264-74D171F1C921}"/>
                </a:ext>
              </a:extLst>
            </p:cNvPr>
            <p:cNvSpPr txBox="1"/>
            <p:nvPr/>
          </p:nvSpPr>
          <p:spPr>
            <a:xfrm>
              <a:off x="1245939" y="2827195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64" name="왼쪽 중괄호 63">
              <a:extLst>
                <a:ext uri="{FF2B5EF4-FFF2-40B4-BE49-F238E27FC236}">
                  <a16:creationId xmlns:a16="http://schemas.microsoft.com/office/drawing/2014/main" id="{4EC1213D-A006-4965-ABE5-88D0B53E49D9}"/>
                </a:ext>
              </a:extLst>
            </p:cNvPr>
            <p:cNvSpPr/>
            <p:nvPr/>
          </p:nvSpPr>
          <p:spPr>
            <a:xfrm>
              <a:off x="978269" y="2188612"/>
              <a:ext cx="300903" cy="861571"/>
            </a:xfrm>
            <a:prstGeom prst="leftBrace">
              <a:avLst>
                <a:gd name="adj1" fmla="val 28909"/>
                <a:gd name="adj2" fmla="val 482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오른쪽 화살표 7">
            <a:extLst>
              <a:ext uri="{FF2B5EF4-FFF2-40B4-BE49-F238E27FC236}">
                <a16:creationId xmlns:a16="http://schemas.microsoft.com/office/drawing/2014/main" id="{7957676C-0F20-4036-8788-A9D4824A0B34}"/>
              </a:ext>
            </a:extLst>
          </p:cNvPr>
          <p:cNvSpPr/>
          <p:nvPr/>
        </p:nvSpPr>
        <p:spPr>
          <a:xfrm>
            <a:off x="2798704" y="2544288"/>
            <a:ext cx="857553" cy="477829"/>
          </a:xfrm>
          <a:custGeom>
            <a:avLst/>
            <a:gdLst>
              <a:gd name="connsiteX0" fmla="*/ 0 w 1146650"/>
              <a:gd name="connsiteY0" fmla="*/ 126117 h 567967"/>
              <a:gd name="connsiteX1" fmla="*/ 695980 w 1146650"/>
              <a:gd name="connsiteY1" fmla="*/ 126117 h 567967"/>
              <a:gd name="connsiteX2" fmla="*/ 695980 w 1146650"/>
              <a:gd name="connsiteY2" fmla="*/ 0 h 567967"/>
              <a:gd name="connsiteX3" fmla="*/ 1146650 w 1146650"/>
              <a:gd name="connsiteY3" fmla="*/ 283984 h 567967"/>
              <a:gd name="connsiteX4" fmla="*/ 695980 w 1146650"/>
              <a:gd name="connsiteY4" fmla="*/ 567967 h 567967"/>
              <a:gd name="connsiteX5" fmla="*/ 695980 w 1146650"/>
              <a:gd name="connsiteY5" fmla="*/ 441850 h 567967"/>
              <a:gd name="connsiteX6" fmla="*/ 0 w 1146650"/>
              <a:gd name="connsiteY6" fmla="*/ 441850 h 567967"/>
              <a:gd name="connsiteX7" fmla="*/ 0 w 1146650"/>
              <a:gd name="connsiteY7" fmla="*/ 126117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441850 h 567967"/>
              <a:gd name="connsiteX7" fmla="*/ 0 w 1151413"/>
              <a:gd name="connsiteY7" fmla="*/ 59442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532337 h 567967"/>
              <a:gd name="connsiteX7" fmla="*/ 0 w 1151413"/>
              <a:gd name="connsiteY7" fmla="*/ 59442 h 56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413" h="567967">
                <a:moveTo>
                  <a:pt x="0" y="59442"/>
                </a:moveTo>
                <a:lnTo>
                  <a:pt x="700743" y="126117"/>
                </a:lnTo>
                <a:lnTo>
                  <a:pt x="700743" y="0"/>
                </a:lnTo>
                <a:lnTo>
                  <a:pt x="1151413" y="283984"/>
                </a:lnTo>
                <a:lnTo>
                  <a:pt x="700743" y="567967"/>
                </a:lnTo>
                <a:lnTo>
                  <a:pt x="700743" y="441850"/>
                </a:lnTo>
                <a:lnTo>
                  <a:pt x="4763" y="532337"/>
                </a:lnTo>
                <a:cubicBezTo>
                  <a:pt x="3175" y="404868"/>
                  <a:pt x="1588" y="186911"/>
                  <a:pt x="0" y="5944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41000">
                <a:srgbClr val="4CAFA9"/>
              </a:gs>
              <a:gs pos="100000">
                <a:srgbClr val="4CAF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40CF302-A4E2-4A02-8961-8CEB3C07011F}"/>
              </a:ext>
            </a:extLst>
          </p:cNvPr>
          <p:cNvGrpSpPr/>
          <p:nvPr/>
        </p:nvGrpSpPr>
        <p:grpSpPr>
          <a:xfrm>
            <a:off x="3831108" y="2280524"/>
            <a:ext cx="1249704" cy="954107"/>
            <a:chOff x="3753119" y="2134474"/>
            <a:chExt cx="1249704" cy="95410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D204401-3175-4337-BBD7-35ED746FD9C7}"/>
                </a:ext>
              </a:extLst>
            </p:cNvPr>
            <p:cNvSpPr txBox="1"/>
            <p:nvPr/>
          </p:nvSpPr>
          <p:spPr>
            <a:xfrm>
              <a:off x="3900362" y="2134474"/>
              <a:ext cx="110246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Required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process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(operation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or design)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71" name="양쪽 대괄호 70">
              <a:extLst>
                <a:ext uri="{FF2B5EF4-FFF2-40B4-BE49-F238E27FC236}">
                  <a16:creationId xmlns:a16="http://schemas.microsoft.com/office/drawing/2014/main" id="{388D3248-1E85-4B85-80FD-E97F9F5E44F3}"/>
                </a:ext>
              </a:extLst>
            </p:cNvPr>
            <p:cNvSpPr/>
            <p:nvPr/>
          </p:nvSpPr>
          <p:spPr>
            <a:xfrm>
              <a:off x="3753119" y="2202168"/>
              <a:ext cx="1176384" cy="833702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Picture 2" descr="Image result for mccabe thiele method">
            <a:extLst>
              <a:ext uri="{FF2B5EF4-FFF2-40B4-BE49-F238E27FC236}">
                <a16:creationId xmlns:a16="http://schemas.microsoft.com/office/drawing/2014/main" id="{7986694E-39FF-47C9-9A91-146598AD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620" y="3742627"/>
            <a:ext cx="2861899" cy="280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Image result for distillation tower">
            <a:extLst>
              <a:ext uri="{FF2B5EF4-FFF2-40B4-BE49-F238E27FC236}">
                <a16:creationId xmlns:a16="http://schemas.microsoft.com/office/drawing/2014/main" id="{6A88F47A-23A9-4C06-A4F7-8D38F64D7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3" y="3874758"/>
            <a:ext cx="2154209" cy="227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9BAA0FF-2C07-4546-92A5-418228D50D7B}"/>
              </a:ext>
            </a:extLst>
          </p:cNvPr>
          <p:cNvSpPr txBox="1"/>
          <p:nvPr/>
        </p:nvSpPr>
        <p:spPr>
          <a:xfrm>
            <a:off x="6233190" y="1735501"/>
            <a:ext cx="44204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pressure swing adsorption (PSA) column</a:t>
            </a:r>
            <a:endParaRPr lang="ko-KR" altLang="en-US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5DE719F-AFBB-435B-9EFA-08A8099945A0}"/>
              </a:ext>
            </a:extLst>
          </p:cNvPr>
          <p:cNvGrpSpPr/>
          <p:nvPr/>
        </p:nvGrpSpPr>
        <p:grpSpPr>
          <a:xfrm>
            <a:off x="6676967" y="2183198"/>
            <a:ext cx="2917968" cy="1153515"/>
            <a:chOff x="6702367" y="1990982"/>
            <a:chExt cx="2917968" cy="1153515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2E9FFDE-C415-486F-B78B-675D180461C3}"/>
                </a:ext>
              </a:extLst>
            </p:cNvPr>
            <p:cNvSpPr txBox="1"/>
            <p:nvPr/>
          </p:nvSpPr>
          <p:spPr>
            <a:xfrm>
              <a:off x="6970037" y="1990982"/>
              <a:ext cx="26502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Isotherm info. 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(Usually measured first)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7A9760-E451-4331-9E69-5D0BF4A2E14A}"/>
                </a:ext>
              </a:extLst>
            </p:cNvPr>
            <p:cNvSpPr txBox="1"/>
            <p:nvPr/>
          </p:nvSpPr>
          <p:spPr>
            <a:xfrm>
              <a:off x="6970037" y="2486438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A1656-520F-420D-8A1B-BA9D7915C2CB}"/>
                </a:ext>
              </a:extLst>
            </p:cNvPr>
            <p:cNvSpPr txBox="1"/>
            <p:nvPr/>
          </p:nvSpPr>
          <p:spPr>
            <a:xfrm>
              <a:off x="6970037" y="2836720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8" name="왼쪽 중괄호 97">
              <a:extLst>
                <a:ext uri="{FF2B5EF4-FFF2-40B4-BE49-F238E27FC236}">
                  <a16:creationId xmlns:a16="http://schemas.microsoft.com/office/drawing/2014/main" id="{948A233D-1842-4A69-BB1A-9F86E875006A}"/>
                </a:ext>
              </a:extLst>
            </p:cNvPr>
            <p:cNvSpPr/>
            <p:nvPr/>
          </p:nvSpPr>
          <p:spPr>
            <a:xfrm>
              <a:off x="6702367" y="2153100"/>
              <a:ext cx="300903" cy="861571"/>
            </a:xfrm>
            <a:prstGeom prst="leftBrace">
              <a:avLst>
                <a:gd name="adj1" fmla="val 28909"/>
                <a:gd name="adj2" fmla="val 482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오른쪽 화살표 7">
            <a:extLst>
              <a:ext uri="{FF2B5EF4-FFF2-40B4-BE49-F238E27FC236}">
                <a16:creationId xmlns:a16="http://schemas.microsoft.com/office/drawing/2014/main" id="{2302A54D-90D4-48E7-9902-27C695D00A59}"/>
              </a:ext>
            </a:extLst>
          </p:cNvPr>
          <p:cNvSpPr/>
          <p:nvPr/>
        </p:nvSpPr>
        <p:spPr>
          <a:xfrm>
            <a:off x="8815685" y="2539414"/>
            <a:ext cx="857553" cy="477829"/>
          </a:xfrm>
          <a:custGeom>
            <a:avLst/>
            <a:gdLst>
              <a:gd name="connsiteX0" fmla="*/ 0 w 1146650"/>
              <a:gd name="connsiteY0" fmla="*/ 126117 h 567967"/>
              <a:gd name="connsiteX1" fmla="*/ 695980 w 1146650"/>
              <a:gd name="connsiteY1" fmla="*/ 126117 h 567967"/>
              <a:gd name="connsiteX2" fmla="*/ 695980 w 1146650"/>
              <a:gd name="connsiteY2" fmla="*/ 0 h 567967"/>
              <a:gd name="connsiteX3" fmla="*/ 1146650 w 1146650"/>
              <a:gd name="connsiteY3" fmla="*/ 283984 h 567967"/>
              <a:gd name="connsiteX4" fmla="*/ 695980 w 1146650"/>
              <a:gd name="connsiteY4" fmla="*/ 567967 h 567967"/>
              <a:gd name="connsiteX5" fmla="*/ 695980 w 1146650"/>
              <a:gd name="connsiteY5" fmla="*/ 441850 h 567967"/>
              <a:gd name="connsiteX6" fmla="*/ 0 w 1146650"/>
              <a:gd name="connsiteY6" fmla="*/ 441850 h 567967"/>
              <a:gd name="connsiteX7" fmla="*/ 0 w 1146650"/>
              <a:gd name="connsiteY7" fmla="*/ 126117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441850 h 567967"/>
              <a:gd name="connsiteX7" fmla="*/ 0 w 1151413"/>
              <a:gd name="connsiteY7" fmla="*/ 59442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532337 h 567967"/>
              <a:gd name="connsiteX7" fmla="*/ 0 w 1151413"/>
              <a:gd name="connsiteY7" fmla="*/ 59442 h 56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413" h="567967">
                <a:moveTo>
                  <a:pt x="0" y="59442"/>
                </a:moveTo>
                <a:lnTo>
                  <a:pt x="700743" y="126117"/>
                </a:lnTo>
                <a:lnTo>
                  <a:pt x="700743" y="0"/>
                </a:lnTo>
                <a:lnTo>
                  <a:pt x="1151413" y="283984"/>
                </a:lnTo>
                <a:lnTo>
                  <a:pt x="700743" y="567967"/>
                </a:lnTo>
                <a:lnTo>
                  <a:pt x="700743" y="441850"/>
                </a:lnTo>
                <a:lnTo>
                  <a:pt x="4763" y="532337"/>
                </a:lnTo>
                <a:cubicBezTo>
                  <a:pt x="3175" y="404868"/>
                  <a:pt x="1588" y="186911"/>
                  <a:pt x="0" y="5944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41000">
                <a:srgbClr val="4CAFA9"/>
              </a:gs>
              <a:gs pos="100000">
                <a:srgbClr val="4CAF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350D777-D53D-44C9-9450-AC34E3325990}"/>
              </a:ext>
            </a:extLst>
          </p:cNvPr>
          <p:cNvGrpSpPr/>
          <p:nvPr/>
        </p:nvGrpSpPr>
        <p:grpSpPr>
          <a:xfrm>
            <a:off x="9786410" y="2326690"/>
            <a:ext cx="1249704" cy="954107"/>
            <a:chOff x="9919760" y="2134474"/>
            <a:chExt cx="1249704" cy="95410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6449CF6-4D0B-4AAF-A77D-1967A17E8A44}"/>
                </a:ext>
              </a:extLst>
            </p:cNvPr>
            <p:cNvSpPr txBox="1"/>
            <p:nvPr/>
          </p:nvSpPr>
          <p:spPr>
            <a:xfrm>
              <a:off x="10067003" y="2134474"/>
              <a:ext cx="110246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Required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process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(operation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or design)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102" name="양쪽 대괄호 101">
              <a:extLst>
                <a:ext uri="{FF2B5EF4-FFF2-40B4-BE49-F238E27FC236}">
                  <a16:creationId xmlns:a16="http://schemas.microsoft.com/office/drawing/2014/main" id="{12264023-3AAD-4F27-B0D1-13BF77D59D3B}"/>
                </a:ext>
              </a:extLst>
            </p:cNvPr>
            <p:cNvSpPr/>
            <p:nvPr/>
          </p:nvSpPr>
          <p:spPr>
            <a:xfrm>
              <a:off x="9919760" y="2202168"/>
              <a:ext cx="1176384" cy="833702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64D01DA1-1926-4C43-9FA1-38E389EF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90" y="3429000"/>
            <a:ext cx="2174196" cy="287636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477FB6C-F2E1-4E71-80F1-08E84A79835C}"/>
              </a:ext>
            </a:extLst>
          </p:cNvPr>
          <p:cNvSpPr txBox="1"/>
          <p:nvPr/>
        </p:nvSpPr>
        <p:spPr>
          <a:xfrm>
            <a:off x="9142110" y="4164893"/>
            <a:ext cx="213370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  ?</a:t>
            </a:r>
          </a:p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(Available for</a:t>
            </a:r>
            <a:b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material developers)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BB7DC57-0958-47DB-8882-3D2A9F1CE3DD}"/>
              </a:ext>
            </a:extLst>
          </p:cNvPr>
          <p:cNvCxnSpPr>
            <a:cxnSpLocks/>
          </p:cNvCxnSpPr>
          <p:nvPr/>
        </p:nvCxnSpPr>
        <p:spPr>
          <a:xfrm>
            <a:off x="5921408" y="1003300"/>
            <a:ext cx="0" cy="5761484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67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4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66" grpId="0" animBg="1"/>
      <p:bldP spid="92" grpId="0"/>
      <p:bldP spid="99" grpId="0" animBg="1"/>
      <p:bldP spid="1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Idea: Ideal PSA 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784A67-F005-4AD5-851E-9C0A2AD5FE20}"/>
              </a:ext>
            </a:extLst>
          </p:cNvPr>
          <p:cNvSpPr txBox="1"/>
          <p:nvPr/>
        </p:nvSpPr>
        <p:spPr>
          <a:xfrm>
            <a:off x="205844" y="1017248"/>
            <a:ext cx="4825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[Shortcut method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: ideal PSA process]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BDBCB0-2FC5-445D-BCEC-70579F0FF463}"/>
              </a:ext>
            </a:extLst>
          </p:cNvPr>
          <p:cNvSpPr txBox="1"/>
          <p:nvPr/>
        </p:nvSpPr>
        <p:spPr>
          <a:xfrm>
            <a:off x="6233190" y="1246551"/>
            <a:ext cx="44204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pressure swing adsorption (PSA) column</a:t>
            </a:r>
            <a:endParaRPr lang="ko-KR" altLang="en-US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3B81754-4413-4BB6-B92C-9610290AAE12}"/>
              </a:ext>
            </a:extLst>
          </p:cNvPr>
          <p:cNvGrpSpPr/>
          <p:nvPr/>
        </p:nvGrpSpPr>
        <p:grpSpPr>
          <a:xfrm>
            <a:off x="6702367" y="1990982"/>
            <a:ext cx="2917968" cy="1153515"/>
            <a:chOff x="6702367" y="1990982"/>
            <a:chExt cx="2917968" cy="115351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B3BC918-986E-479E-B7C7-0B4657093B96}"/>
                </a:ext>
              </a:extLst>
            </p:cNvPr>
            <p:cNvSpPr txBox="1"/>
            <p:nvPr/>
          </p:nvSpPr>
          <p:spPr>
            <a:xfrm>
              <a:off x="6970037" y="1990982"/>
              <a:ext cx="26502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Isotherm info. 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(Usually measured first)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1610D0E-036E-41F6-82B5-D0D13B90E4B1}"/>
                </a:ext>
              </a:extLst>
            </p:cNvPr>
            <p:cNvSpPr txBox="1"/>
            <p:nvPr/>
          </p:nvSpPr>
          <p:spPr>
            <a:xfrm>
              <a:off x="6970037" y="2486438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F6BFA00-EC8C-4D69-A00A-150D158A768A}"/>
                </a:ext>
              </a:extLst>
            </p:cNvPr>
            <p:cNvSpPr txBox="1"/>
            <p:nvPr/>
          </p:nvSpPr>
          <p:spPr>
            <a:xfrm>
              <a:off x="6970037" y="2836720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106" name="왼쪽 중괄호 105">
              <a:extLst>
                <a:ext uri="{FF2B5EF4-FFF2-40B4-BE49-F238E27FC236}">
                  <a16:creationId xmlns:a16="http://schemas.microsoft.com/office/drawing/2014/main" id="{4B7AE5DC-D6CD-4E03-AB62-B152046C8DF9}"/>
                </a:ext>
              </a:extLst>
            </p:cNvPr>
            <p:cNvSpPr/>
            <p:nvPr/>
          </p:nvSpPr>
          <p:spPr>
            <a:xfrm>
              <a:off x="6702367" y="2153100"/>
              <a:ext cx="300903" cy="861571"/>
            </a:xfrm>
            <a:prstGeom prst="leftBrace">
              <a:avLst>
                <a:gd name="adj1" fmla="val 28909"/>
                <a:gd name="adj2" fmla="val 482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오른쪽 화살표 7">
            <a:extLst>
              <a:ext uri="{FF2B5EF4-FFF2-40B4-BE49-F238E27FC236}">
                <a16:creationId xmlns:a16="http://schemas.microsoft.com/office/drawing/2014/main" id="{FF73BF4A-F7ED-4C74-B1D0-9062558CA6CF}"/>
              </a:ext>
            </a:extLst>
          </p:cNvPr>
          <p:cNvSpPr/>
          <p:nvPr/>
        </p:nvSpPr>
        <p:spPr>
          <a:xfrm>
            <a:off x="8815685" y="2398238"/>
            <a:ext cx="857553" cy="477829"/>
          </a:xfrm>
          <a:custGeom>
            <a:avLst/>
            <a:gdLst>
              <a:gd name="connsiteX0" fmla="*/ 0 w 1146650"/>
              <a:gd name="connsiteY0" fmla="*/ 126117 h 567967"/>
              <a:gd name="connsiteX1" fmla="*/ 695980 w 1146650"/>
              <a:gd name="connsiteY1" fmla="*/ 126117 h 567967"/>
              <a:gd name="connsiteX2" fmla="*/ 695980 w 1146650"/>
              <a:gd name="connsiteY2" fmla="*/ 0 h 567967"/>
              <a:gd name="connsiteX3" fmla="*/ 1146650 w 1146650"/>
              <a:gd name="connsiteY3" fmla="*/ 283984 h 567967"/>
              <a:gd name="connsiteX4" fmla="*/ 695980 w 1146650"/>
              <a:gd name="connsiteY4" fmla="*/ 567967 h 567967"/>
              <a:gd name="connsiteX5" fmla="*/ 695980 w 1146650"/>
              <a:gd name="connsiteY5" fmla="*/ 441850 h 567967"/>
              <a:gd name="connsiteX6" fmla="*/ 0 w 1146650"/>
              <a:gd name="connsiteY6" fmla="*/ 441850 h 567967"/>
              <a:gd name="connsiteX7" fmla="*/ 0 w 1146650"/>
              <a:gd name="connsiteY7" fmla="*/ 126117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441850 h 567967"/>
              <a:gd name="connsiteX7" fmla="*/ 0 w 1151413"/>
              <a:gd name="connsiteY7" fmla="*/ 59442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532337 h 567967"/>
              <a:gd name="connsiteX7" fmla="*/ 0 w 1151413"/>
              <a:gd name="connsiteY7" fmla="*/ 59442 h 56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413" h="567967">
                <a:moveTo>
                  <a:pt x="0" y="59442"/>
                </a:moveTo>
                <a:lnTo>
                  <a:pt x="700743" y="126117"/>
                </a:lnTo>
                <a:lnTo>
                  <a:pt x="700743" y="0"/>
                </a:lnTo>
                <a:lnTo>
                  <a:pt x="1151413" y="283984"/>
                </a:lnTo>
                <a:lnTo>
                  <a:pt x="700743" y="567967"/>
                </a:lnTo>
                <a:lnTo>
                  <a:pt x="700743" y="441850"/>
                </a:lnTo>
                <a:lnTo>
                  <a:pt x="4763" y="532337"/>
                </a:lnTo>
                <a:cubicBezTo>
                  <a:pt x="3175" y="404868"/>
                  <a:pt x="1588" y="186911"/>
                  <a:pt x="0" y="5944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41000">
                <a:srgbClr val="4CAFA9"/>
              </a:gs>
              <a:gs pos="100000">
                <a:srgbClr val="4CAF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463643B-DA36-4661-8AE2-EED6F22B7A8F}"/>
              </a:ext>
            </a:extLst>
          </p:cNvPr>
          <p:cNvGrpSpPr/>
          <p:nvPr/>
        </p:nvGrpSpPr>
        <p:grpSpPr>
          <a:xfrm>
            <a:off x="9786410" y="2134474"/>
            <a:ext cx="1249704" cy="954107"/>
            <a:chOff x="9919760" y="2134474"/>
            <a:chExt cx="1249704" cy="95410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42CED0-E7B2-4C86-8CE0-BC837D5FB60C}"/>
                </a:ext>
              </a:extLst>
            </p:cNvPr>
            <p:cNvSpPr txBox="1"/>
            <p:nvPr/>
          </p:nvSpPr>
          <p:spPr>
            <a:xfrm>
              <a:off x="10067003" y="2134474"/>
              <a:ext cx="110246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Required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process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(operation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or design)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110" name="양쪽 대괄호 109">
              <a:extLst>
                <a:ext uri="{FF2B5EF4-FFF2-40B4-BE49-F238E27FC236}">
                  <a16:creationId xmlns:a16="http://schemas.microsoft.com/office/drawing/2014/main" id="{E50344A5-F817-45A4-B7C3-0CC2E244ED78}"/>
                </a:ext>
              </a:extLst>
            </p:cNvPr>
            <p:cNvSpPr/>
            <p:nvPr/>
          </p:nvSpPr>
          <p:spPr>
            <a:xfrm>
              <a:off x="9919760" y="2202168"/>
              <a:ext cx="1176384" cy="833702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7736913-C059-40F4-86FA-C679BD826C28}"/>
              </a:ext>
            </a:extLst>
          </p:cNvPr>
          <p:cNvSpPr txBox="1"/>
          <p:nvPr/>
        </p:nvSpPr>
        <p:spPr>
          <a:xfrm>
            <a:off x="9142110" y="3845677"/>
            <a:ext cx="213370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  ?</a:t>
            </a:r>
          </a:p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(Available for</a:t>
            </a:r>
            <a:b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material developers)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039030D-327A-4225-B6B9-B93ABF0A544D}"/>
              </a:ext>
            </a:extLst>
          </p:cNvPr>
          <p:cNvSpPr txBox="1"/>
          <p:nvPr/>
        </p:nvSpPr>
        <p:spPr>
          <a:xfrm>
            <a:off x="315450" y="1382751"/>
            <a:ext cx="52926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Derivation of the method  (formula) starts 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from a set of assumptions (idealization): 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13" name="내용 개체 틀 1">
            <a:extLst>
              <a:ext uri="{FF2B5EF4-FFF2-40B4-BE49-F238E27FC236}">
                <a16:creationId xmlns:a16="http://schemas.microsoft.com/office/drawing/2014/main" id="{FEA13F3F-AB82-4AC6-86CD-1611AB29CEE4}"/>
              </a:ext>
            </a:extLst>
          </p:cNvPr>
          <p:cNvSpPr txBox="1">
            <a:spLocks/>
          </p:cNvSpPr>
          <p:nvPr/>
        </p:nvSpPr>
        <p:spPr>
          <a:xfrm>
            <a:off x="812655" y="2142625"/>
            <a:ext cx="4530642" cy="2991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Two gas components</a:t>
            </a:r>
            <a:endParaRPr lang="en-US" altLang="ko-KR" sz="16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No dispersion: clear saturated region boundary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Two periods: saturation &amp; desaturation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Full capacity of the adsorbents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Always in solid/gas equilibrium 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No effect of void volume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5321316-C2B3-42F2-AA92-E9927B22205A}"/>
              </a:ext>
            </a:extLst>
          </p:cNvPr>
          <p:cNvGrpSpPr/>
          <p:nvPr/>
        </p:nvGrpSpPr>
        <p:grpSpPr>
          <a:xfrm>
            <a:off x="2224453" y="4483450"/>
            <a:ext cx="2850292" cy="1715529"/>
            <a:chOff x="5692346" y="3639065"/>
            <a:chExt cx="2850292" cy="1715529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39F8D6B3-13F1-47A8-B860-C6255F07105C}"/>
                </a:ext>
              </a:extLst>
            </p:cNvPr>
            <p:cNvCxnSpPr/>
            <p:nvPr/>
          </p:nvCxnSpPr>
          <p:spPr>
            <a:xfrm>
              <a:off x="5692346" y="5354594"/>
              <a:ext cx="28502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D7E2A370-A4BB-438C-A619-60DDC981133C}"/>
                </a:ext>
              </a:extLst>
            </p:cNvPr>
            <p:cNvCxnSpPr/>
            <p:nvPr/>
          </p:nvCxnSpPr>
          <p:spPr>
            <a:xfrm flipV="1">
              <a:off x="5696465" y="3639065"/>
              <a:ext cx="0" cy="17155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4F8A45F-2744-4401-BF7A-E1933B588908}"/>
              </a:ext>
            </a:extLst>
          </p:cNvPr>
          <p:cNvCxnSpPr/>
          <p:nvPr/>
        </p:nvCxnSpPr>
        <p:spPr>
          <a:xfrm flipV="1">
            <a:off x="4659282" y="4483450"/>
            <a:ext cx="0" cy="171552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BD83C09-0905-4A64-A13D-CFF995CF7E72}"/>
              </a:ext>
            </a:extLst>
          </p:cNvPr>
          <p:cNvGrpSpPr/>
          <p:nvPr/>
        </p:nvGrpSpPr>
        <p:grpSpPr>
          <a:xfrm>
            <a:off x="-426691" y="5792897"/>
            <a:ext cx="5293703" cy="406082"/>
            <a:chOff x="2192366" y="5087265"/>
            <a:chExt cx="6354465" cy="406082"/>
          </a:xfrm>
        </p:grpSpPr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8BFBCFBD-017A-48D2-B44F-D4482CF3637C}"/>
                </a:ext>
              </a:extLst>
            </p:cNvPr>
            <p:cNvCxnSpPr/>
            <p:nvPr/>
          </p:nvCxnSpPr>
          <p:spPr>
            <a:xfrm>
              <a:off x="2192366" y="5087265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91C6F20-0D74-40E6-BCBC-E10D9B9D7310}"/>
                </a:ext>
              </a:extLst>
            </p:cNvPr>
            <p:cNvCxnSpPr/>
            <p:nvPr/>
          </p:nvCxnSpPr>
          <p:spPr>
            <a:xfrm>
              <a:off x="5369748" y="5087265"/>
              <a:ext cx="0" cy="4060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02096E2-2564-4829-8C87-237AB3CBEBA9}"/>
                </a:ext>
              </a:extLst>
            </p:cNvPr>
            <p:cNvCxnSpPr/>
            <p:nvPr/>
          </p:nvCxnSpPr>
          <p:spPr>
            <a:xfrm>
              <a:off x="5350549" y="5493347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A8BBABE-D99A-4141-8B4F-DE006488BD23}"/>
              </a:ext>
            </a:extLst>
          </p:cNvPr>
          <p:cNvGrpSpPr/>
          <p:nvPr/>
        </p:nvGrpSpPr>
        <p:grpSpPr>
          <a:xfrm>
            <a:off x="4659282" y="4680732"/>
            <a:ext cx="2887990" cy="2044700"/>
            <a:chOff x="7912992" y="3975100"/>
            <a:chExt cx="2887990" cy="2044700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B66F746-6D6B-47E4-B5A4-044450427673}"/>
                </a:ext>
              </a:extLst>
            </p:cNvPr>
            <p:cNvSpPr/>
            <p:nvPr/>
          </p:nvSpPr>
          <p:spPr>
            <a:xfrm>
              <a:off x="7932042" y="3975100"/>
              <a:ext cx="2868940" cy="2044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843C12B-E1D8-4C4A-A98D-C73DE5460550}"/>
                </a:ext>
              </a:extLst>
            </p:cNvPr>
            <p:cNvCxnSpPr/>
            <p:nvPr/>
          </p:nvCxnSpPr>
          <p:spPr>
            <a:xfrm>
              <a:off x="7912992" y="5493347"/>
              <a:ext cx="4154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B683C004-490A-43C9-BD88-BA4592ECC2FC}"/>
              </a:ext>
            </a:extLst>
          </p:cNvPr>
          <p:cNvGrpSpPr/>
          <p:nvPr/>
        </p:nvGrpSpPr>
        <p:grpSpPr>
          <a:xfrm>
            <a:off x="-962307" y="4737882"/>
            <a:ext cx="3196282" cy="1480150"/>
            <a:chOff x="2291403" y="4630136"/>
            <a:chExt cx="3196282" cy="882264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9FED22B-4797-41AA-A88F-604A357B3B14}"/>
                </a:ext>
              </a:extLst>
            </p:cNvPr>
            <p:cNvSpPr/>
            <p:nvPr/>
          </p:nvSpPr>
          <p:spPr>
            <a:xfrm>
              <a:off x="2291403" y="4700235"/>
              <a:ext cx="3196282" cy="81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D2189600-B503-4B10-ACDB-EFBCD605E782}"/>
                </a:ext>
              </a:extLst>
            </p:cNvPr>
            <p:cNvCxnSpPr/>
            <p:nvPr/>
          </p:nvCxnSpPr>
          <p:spPr>
            <a:xfrm flipV="1">
              <a:off x="5480546" y="4630136"/>
              <a:ext cx="0" cy="87848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78A91A8-2854-4CC4-8E55-75325ED2C5E0}"/>
              </a:ext>
            </a:extLst>
          </p:cNvPr>
          <p:cNvSpPr txBox="1"/>
          <p:nvPr/>
        </p:nvSpPr>
        <p:spPr>
          <a:xfrm rot="16200000">
            <a:off x="1694113" y="5259856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mol. </a:t>
            </a:r>
            <a:r>
              <a:rPr lang="en-US" altLang="ko-KR" sz="1050" dirty="0" err="1"/>
              <a:t>frac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BFCAF4-17BF-4FEC-A075-7C734874B930}"/>
              </a:ext>
            </a:extLst>
          </p:cNvPr>
          <p:cNvSpPr txBox="1"/>
          <p:nvPr/>
        </p:nvSpPr>
        <p:spPr>
          <a:xfrm>
            <a:off x="4385133" y="6248696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Axial (m)</a:t>
            </a:r>
            <a:endParaRPr lang="ko-KR" altLang="en-US" sz="105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E7806D2-6AC3-4766-82D2-79E04BFCE1A1}"/>
              </a:ext>
            </a:extLst>
          </p:cNvPr>
          <p:cNvSpPr txBox="1"/>
          <p:nvPr/>
        </p:nvSpPr>
        <p:spPr>
          <a:xfrm>
            <a:off x="3427341" y="5878728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B0F0"/>
                </a:solidFill>
              </a:rPr>
              <a:t>Unsaturated region</a:t>
            </a:r>
            <a:endParaRPr lang="ko-KR" altLang="en-US" sz="1050" dirty="0">
              <a:solidFill>
                <a:srgbClr val="00B0F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4F598D2-0BA2-47F5-9CBB-4B8ADAB922F7}"/>
              </a:ext>
            </a:extLst>
          </p:cNvPr>
          <p:cNvSpPr txBox="1"/>
          <p:nvPr/>
        </p:nvSpPr>
        <p:spPr>
          <a:xfrm>
            <a:off x="2198161" y="5879456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Saturated region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B75BF43-0D84-4F08-B2FE-84B4F7E78F5C}"/>
              </a:ext>
            </a:extLst>
          </p:cNvPr>
          <p:cNvSpPr txBox="1"/>
          <p:nvPr/>
        </p:nvSpPr>
        <p:spPr>
          <a:xfrm>
            <a:off x="2516354" y="4142252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Saturation period</a:t>
            </a:r>
            <a:endParaRPr lang="ko-KR" alt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60349B-F453-4DC6-8E2B-3AB59FC3B68C}"/>
              </a:ext>
            </a:extLst>
          </p:cNvPr>
          <p:cNvSpPr txBox="1"/>
          <p:nvPr/>
        </p:nvSpPr>
        <p:spPr>
          <a:xfrm>
            <a:off x="2432534" y="4145824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Desaturation period</a:t>
            </a:r>
            <a:endParaRPr lang="ko-KR" altLang="en-US" dirty="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BBFE7BD1-E64F-439D-A6FF-BE7B22C6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90" y="3109784"/>
            <a:ext cx="2174196" cy="2876368"/>
          </a:xfrm>
          <a:prstGeom prst="rect">
            <a:avLst/>
          </a:prstGeom>
        </p:spPr>
      </p:pic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A6054E4-EFB7-4967-ABE5-34C57F9E88B9}"/>
              </a:ext>
            </a:extLst>
          </p:cNvPr>
          <p:cNvCxnSpPr>
            <a:cxnSpLocks/>
          </p:cNvCxnSpPr>
          <p:nvPr/>
        </p:nvCxnSpPr>
        <p:spPr>
          <a:xfrm>
            <a:off x="5921408" y="1065102"/>
            <a:ext cx="0" cy="5699682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140AF90-0404-4ED1-BDF3-2B3BA71FA97F}"/>
              </a:ext>
            </a:extLst>
          </p:cNvPr>
          <p:cNvSpPr txBox="1"/>
          <p:nvPr/>
        </p:nvSpPr>
        <p:spPr>
          <a:xfrm>
            <a:off x="11195583" y="6164595"/>
            <a:ext cx="11303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20/32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22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493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20169 4.44444E-6 " pathEditMode="relative" rAng="0" ptsTypes="AA">
                                      <p:cBhvr>
                                        <p:cTn id="68" dur="1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decel="6366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7 4.44444E-6 L 0.21745 -0.1203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601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037 L 0.21875 0.05902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58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 uiExpand="1" build="allAtOnce"/>
      <p:bldP spid="128" grpId="0"/>
      <p:bldP spid="129" grpId="0"/>
      <p:bldP spid="130" grpId="0"/>
      <p:bldP spid="130" grpId="1"/>
      <p:bldP spid="130" grpId="2"/>
      <p:bldP spid="131" grpId="0"/>
      <p:bldP spid="131" grpId="1"/>
      <p:bldP spid="132" grpId="0"/>
      <p:bldP spid="132" grpId="1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Formula: Ideal PSA Process</a:t>
            </a:r>
          </a:p>
        </p:txBody>
      </p:sp>
      <p:pic>
        <p:nvPicPr>
          <p:cNvPr id="41" name="그림 40" descr="E:\01_Research\[Summary] Shortcut formula\Extended Langmuir isotherm\COMPARE_3.jpg">
            <a:extLst>
              <a:ext uri="{FF2B5EF4-FFF2-40B4-BE49-F238E27FC236}">
                <a16:creationId xmlns:a16="http://schemas.microsoft.com/office/drawing/2014/main" id="{ABFF038E-150D-497C-A8D1-83B529AEB50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/>
          <a:stretch/>
        </p:blipFill>
        <p:spPr bwMode="auto">
          <a:xfrm>
            <a:off x="6078419" y="1093947"/>
            <a:ext cx="3161663" cy="24518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781D3B5-EB75-4FA2-8F53-F44639A9016E}"/>
              </a:ext>
            </a:extLst>
          </p:cNvPr>
          <p:cNvCxnSpPr/>
          <p:nvPr/>
        </p:nvCxnSpPr>
        <p:spPr>
          <a:xfrm>
            <a:off x="6365208" y="2122392"/>
            <a:ext cx="264146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4E79975-8F05-4B7D-874D-F242F7B19383}"/>
              </a:ext>
            </a:extLst>
          </p:cNvPr>
          <p:cNvCxnSpPr/>
          <p:nvPr/>
        </p:nvCxnSpPr>
        <p:spPr>
          <a:xfrm>
            <a:off x="6365208" y="2767234"/>
            <a:ext cx="252897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1AD444A-C4BF-41C8-9709-104BD04D486E}"/>
              </a:ext>
            </a:extLst>
          </p:cNvPr>
          <p:cNvCxnSpPr/>
          <p:nvPr/>
        </p:nvCxnSpPr>
        <p:spPr>
          <a:xfrm>
            <a:off x="6365208" y="1636833"/>
            <a:ext cx="257353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AD4CB1B-D74F-4E07-8AE7-1E1AF594FF6B}"/>
              </a:ext>
            </a:extLst>
          </p:cNvPr>
          <p:cNvCxnSpPr/>
          <p:nvPr/>
        </p:nvCxnSpPr>
        <p:spPr>
          <a:xfrm>
            <a:off x="8088794" y="2950329"/>
            <a:ext cx="849946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29B0B82-E54B-466F-A5AD-4B45C95FEBBA}"/>
              </a:ext>
            </a:extLst>
          </p:cNvPr>
          <p:cNvSpPr txBox="1"/>
          <p:nvPr/>
        </p:nvSpPr>
        <p:spPr>
          <a:xfrm>
            <a:off x="7261905" y="2946971"/>
            <a:ext cx="1697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Asymptotically</a:t>
            </a:r>
            <a:r>
              <a:rPr lang="en-US" altLang="ko-KR" sz="1100" dirty="0"/>
              <a:t> </a:t>
            </a:r>
            <a:r>
              <a:rPr lang="en-US" altLang="ko-KR" sz="1100" b="1" dirty="0"/>
              <a:t>approach</a:t>
            </a:r>
            <a:endParaRPr lang="ko-KR" altLang="en-US" sz="11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F0E275A-79C5-4A01-94B8-ACDDB4B6B22A}"/>
                  </a:ext>
                </a:extLst>
              </p:cNvPr>
              <p:cNvSpPr txBox="1"/>
              <p:nvPr/>
            </p:nvSpPr>
            <p:spPr>
              <a:xfrm>
                <a:off x="9221514" y="1060028"/>
                <a:ext cx="1056123" cy="411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/>
                          </a:rPr>
                          <m:t>lim</m:t>
                        </m:r>
                      </m:e>
                      <m:lim>
                        <m:r>
                          <a:rPr lang="en-US" altLang="ko-KR" sz="1600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→∞</m:t>
                        </m:r>
                      </m:lim>
                    </m:limLow>
                    <m:r>
                      <a:rPr lang="en-US" altLang="ko-KR" sz="1600" b="0" i="1" smtClean="0">
                        <a:latin typeface="Cambria Math"/>
                      </a:rPr>
                      <m:t>𝑥</m:t>
                    </m:r>
                    <m:r>
                      <a:rPr lang="en-US" altLang="ko-KR" sz="1600" b="0" i="1" smtClean="0">
                        <a:latin typeface="Cambria Math"/>
                      </a:rPr>
                      <m:t>= ?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F0E275A-79C5-4A01-94B8-ACDDB4B6B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514" y="1060028"/>
                <a:ext cx="1056123" cy="411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EEA8F75F-1BE1-43E4-B137-CDF5AAAC1106}"/>
              </a:ext>
            </a:extLst>
          </p:cNvPr>
          <p:cNvSpPr txBox="1"/>
          <p:nvPr/>
        </p:nvSpPr>
        <p:spPr>
          <a:xfrm>
            <a:off x="9179457" y="1474341"/>
            <a:ext cx="281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[Converges to a certain value]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E5A399-EF97-42ED-9699-B15C46410565}"/>
                  </a:ext>
                </a:extLst>
              </p:cNvPr>
              <p:cNvSpPr txBox="1"/>
              <p:nvPr/>
            </p:nvSpPr>
            <p:spPr>
              <a:xfrm>
                <a:off x="9198670" y="1806566"/>
                <a:ext cx="2167838" cy="851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𝐹𝑖𝑛𝑑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𝑥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𝑠𝑢𝑐h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𝑡h𝑎𝑡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h𝑖𝑔h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 →∞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𝑑𝑒𝑛𝑜𝑚𝑖𝑛𝑎𝑡𝑜𝑟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→+0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E5A399-EF97-42ED-9699-B15C46410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670" y="1806566"/>
                <a:ext cx="2167838" cy="851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개체 49">
            <a:extLst>
              <a:ext uri="{FF2B5EF4-FFF2-40B4-BE49-F238E27FC236}">
                <a16:creationId xmlns:a16="http://schemas.microsoft.com/office/drawing/2014/main" id="{CBC02C14-4AD6-492F-B1C9-F3AB7B09E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11189"/>
              </p:ext>
            </p:extLst>
          </p:nvPr>
        </p:nvGraphicFramePr>
        <p:xfrm>
          <a:off x="8626366" y="4043025"/>
          <a:ext cx="2972052" cy="1645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98700" imgH="1282700" progId="Equation.DSMT4">
                  <p:embed/>
                </p:oleObj>
              </mc:Choice>
              <mc:Fallback>
                <p:oleObj name="Equation" r:id="rId5" imgW="2298700" imgH="1282700" progId="Equation.DSMT4">
                  <p:embed/>
                  <p:pic>
                    <p:nvPicPr>
                      <p:cNvPr id="50" name="개체 49">
                        <a:extLst>
                          <a:ext uri="{FF2B5EF4-FFF2-40B4-BE49-F238E27FC236}">
                            <a16:creationId xmlns:a16="http://schemas.microsoft.com/office/drawing/2014/main" id="{CBC02C14-4AD6-492F-B1C9-F3AB7B09ED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6366" y="4043025"/>
                        <a:ext cx="2972052" cy="1645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>
            <a:extLst>
              <a:ext uri="{FF2B5EF4-FFF2-40B4-BE49-F238E27FC236}">
                <a16:creationId xmlns:a16="http://schemas.microsoft.com/office/drawing/2014/main" id="{7453FD80-5071-4B7F-BA17-CD0E3B688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040690"/>
              </p:ext>
            </p:extLst>
          </p:nvPr>
        </p:nvGraphicFramePr>
        <p:xfrm>
          <a:off x="6494661" y="4043025"/>
          <a:ext cx="204811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33440" imgH="380880" progId="Equation.DSMT4">
                  <p:embed/>
                </p:oleObj>
              </mc:Choice>
              <mc:Fallback>
                <p:oleObj name="Equation" r:id="rId7" imgW="1333440" imgH="380880" progId="Equation.DSMT4">
                  <p:embed/>
                  <p:pic>
                    <p:nvPicPr>
                      <p:cNvPr id="51" name="개체 50">
                        <a:extLst>
                          <a:ext uri="{FF2B5EF4-FFF2-40B4-BE49-F238E27FC236}">
                            <a16:creationId xmlns:a16="http://schemas.microsoft.com/office/drawing/2014/main" id="{7453FD80-5071-4B7F-BA17-CD0E3B6883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4661" y="4043025"/>
                        <a:ext cx="2048115" cy="581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0C589430-53D7-4123-8916-1FB68CC8181E}"/>
              </a:ext>
            </a:extLst>
          </p:cNvPr>
          <p:cNvSpPr txBox="1"/>
          <p:nvPr/>
        </p:nvSpPr>
        <p:spPr>
          <a:xfrm>
            <a:off x="6255118" y="1023058"/>
            <a:ext cx="31643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(Purity)—(operating pressure) graph</a:t>
            </a:r>
            <a:endParaRPr lang="ko-KR" altLang="en-US" sz="1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265D65-67CE-4D5C-9763-514DA2E03127}"/>
              </a:ext>
            </a:extLst>
          </p:cNvPr>
          <p:cNvSpPr txBox="1"/>
          <p:nvPr/>
        </p:nvSpPr>
        <p:spPr>
          <a:xfrm>
            <a:off x="6281751" y="3651312"/>
            <a:ext cx="54572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Upper limit of purity (purity cannot exceed this)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41120-61BD-4C8F-8876-C7A7BEAA19CC}"/>
              </a:ext>
            </a:extLst>
          </p:cNvPr>
          <p:cNvSpPr txBox="1"/>
          <p:nvPr/>
        </p:nvSpPr>
        <p:spPr>
          <a:xfrm>
            <a:off x="46651" y="3699046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Advantages of them:</a:t>
            </a:r>
            <a:endParaRPr lang="ko-KR" altLang="en-US" sz="2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72A548-D44E-4356-9C1B-0E5873010C4E}"/>
              </a:ext>
            </a:extLst>
          </p:cNvPr>
          <p:cNvSpPr txBox="1"/>
          <p:nvPr/>
        </p:nvSpPr>
        <p:spPr>
          <a:xfrm>
            <a:off x="82162" y="4054766"/>
            <a:ext cx="5717556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Reflective of the application to the PSA process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Easy to use and requiring only isotherm parameters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Small computational cost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(compared to PSA simulation time: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 ~2000 sec for testing a single condition)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B2488F-EFFD-483F-972A-950A766970AF}"/>
              </a:ext>
            </a:extLst>
          </p:cNvPr>
          <p:cNvSpPr txBox="1"/>
          <p:nvPr/>
        </p:nvSpPr>
        <p:spPr>
          <a:xfrm>
            <a:off x="358520" y="6256893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S. Ga et al., </a:t>
            </a:r>
            <a:r>
              <a:rPr lang="en-US" altLang="ko-KR" sz="1600" i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Comput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. Chem. Eng.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2017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AE2082F-A982-419E-AD69-514C737CEB26}"/>
              </a:ext>
            </a:extLst>
          </p:cNvPr>
          <p:cNvGrpSpPr/>
          <p:nvPr/>
        </p:nvGrpSpPr>
        <p:grpSpPr>
          <a:xfrm>
            <a:off x="145639" y="988055"/>
            <a:ext cx="5664894" cy="2672891"/>
            <a:chOff x="105406" y="1380998"/>
            <a:chExt cx="5664894" cy="2672891"/>
          </a:xfrm>
        </p:grpSpPr>
        <p:graphicFrame>
          <p:nvGraphicFramePr>
            <p:cNvPr id="58" name="개체 57">
              <a:extLst>
                <a:ext uri="{FF2B5EF4-FFF2-40B4-BE49-F238E27FC236}">
                  <a16:creationId xmlns:a16="http://schemas.microsoft.com/office/drawing/2014/main" id="{1D22CAAA-2248-42A6-B599-6AAA4805B6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0895203"/>
                </p:ext>
              </p:extLst>
            </p:nvPr>
          </p:nvGraphicFramePr>
          <p:xfrm>
            <a:off x="2892322" y="3015664"/>
            <a:ext cx="2001838" cy="1038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006280" imgH="1054080" progId="Equation.DSMT4">
                    <p:embed/>
                  </p:oleObj>
                </mc:Choice>
                <mc:Fallback>
                  <p:oleObj name="Equation" r:id="rId9" imgW="2006280" imgH="1054080" progId="Equation.DSMT4">
                    <p:embed/>
                    <p:pic>
                      <p:nvPicPr>
                        <p:cNvPr id="58" name="개체 57">
                          <a:extLst>
                            <a:ext uri="{FF2B5EF4-FFF2-40B4-BE49-F238E27FC236}">
                              <a16:creationId xmlns:a16="http://schemas.microsoft.com/office/drawing/2014/main" id="{1D22CAAA-2248-42A6-B599-6AAA4805B6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2322" y="3015664"/>
                          <a:ext cx="2001838" cy="1038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개체 58">
              <a:extLst>
                <a:ext uri="{FF2B5EF4-FFF2-40B4-BE49-F238E27FC236}">
                  <a16:creationId xmlns:a16="http://schemas.microsoft.com/office/drawing/2014/main" id="{103E940B-B2E6-48F4-8C4E-4179BBE664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666932"/>
                </p:ext>
              </p:extLst>
            </p:nvPr>
          </p:nvGraphicFramePr>
          <p:xfrm>
            <a:off x="2636540" y="2361380"/>
            <a:ext cx="2570162" cy="528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65360" imgH="533160" progId="Equation.DSMT4">
                    <p:embed/>
                  </p:oleObj>
                </mc:Choice>
                <mc:Fallback>
                  <p:oleObj name="Equation" r:id="rId11" imgW="2565360" imgH="533160" progId="Equation.DSMT4">
                    <p:embed/>
                    <p:pic>
                      <p:nvPicPr>
                        <p:cNvPr id="59" name="개체 58">
                          <a:extLst>
                            <a:ext uri="{FF2B5EF4-FFF2-40B4-BE49-F238E27FC236}">
                              <a16:creationId xmlns:a16="http://schemas.microsoft.com/office/drawing/2014/main" id="{103E940B-B2E6-48F4-8C4E-4179BBE664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6540" y="2361380"/>
                          <a:ext cx="2570162" cy="5286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개체 59">
              <a:extLst>
                <a:ext uri="{FF2B5EF4-FFF2-40B4-BE49-F238E27FC236}">
                  <a16:creationId xmlns:a16="http://schemas.microsoft.com/office/drawing/2014/main" id="{D86C3083-F29C-4FE0-809F-F7DA0939A6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2855579"/>
                </p:ext>
              </p:extLst>
            </p:nvPr>
          </p:nvGraphicFramePr>
          <p:xfrm>
            <a:off x="156044" y="2264070"/>
            <a:ext cx="1668462" cy="1169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676160" imgH="1155600" progId="Equation.DSMT4">
                    <p:embed/>
                  </p:oleObj>
                </mc:Choice>
                <mc:Fallback>
                  <p:oleObj name="Equation" r:id="rId13" imgW="1676160" imgH="1155600" progId="Equation.DSMT4">
                    <p:embed/>
                    <p:pic>
                      <p:nvPicPr>
                        <p:cNvPr id="60" name="개체 59">
                          <a:extLst>
                            <a:ext uri="{FF2B5EF4-FFF2-40B4-BE49-F238E27FC236}">
                              <a16:creationId xmlns:a16="http://schemas.microsoft.com/office/drawing/2014/main" id="{D86C3083-F29C-4FE0-809F-F7DA0939A6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044" y="2264070"/>
                          <a:ext cx="1668462" cy="11699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5BBF932-D77A-4899-AD20-337FA6EB4FD0}"/>
                </a:ext>
              </a:extLst>
            </p:cNvPr>
            <p:cNvSpPr txBox="1"/>
            <p:nvPr/>
          </p:nvSpPr>
          <p:spPr>
            <a:xfrm>
              <a:off x="105406" y="1854195"/>
              <a:ext cx="1071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Efficiency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187A033-4244-4972-8CEF-56BF4047F875}"/>
                </a:ext>
              </a:extLst>
            </p:cNvPr>
            <p:cNvSpPr txBox="1"/>
            <p:nvPr/>
          </p:nvSpPr>
          <p:spPr>
            <a:xfrm>
              <a:off x="2300145" y="1894875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Purity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F0CA4F-BF38-41D1-AC1C-BF07F8D80D41}"/>
                </a:ext>
              </a:extLst>
            </p:cNvPr>
            <p:cNvSpPr txBox="1"/>
            <p:nvPr/>
          </p:nvSpPr>
          <p:spPr>
            <a:xfrm>
              <a:off x="324354" y="1380998"/>
              <a:ext cx="54459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New shortcut evaluation method</a:t>
              </a:r>
              <a:endPara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9D5AE2-7E45-4992-9478-29C5EE19C50D}"/>
              </a:ext>
            </a:extLst>
          </p:cNvPr>
          <p:cNvCxnSpPr/>
          <p:nvPr/>
        </p:nvCxnSpPr>
        <p:spPr>
          <a:xfrm>
            <a:off x="5344540" y="2217125"/>
            <a:ext cx="669964" cy="0"/>
          </a:xfrm>
          <a:prstGeom prst="straightConnector1">
            <a:avLst/>
          </a:prstGeom>
          <a:ln w="28575">
            <a:solidFill>
              <a:srgbClr val="3211FB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4022E-D8A9-44B5-845B-B180057C4F50}"/>
              </a:ext>
            </a:extLst>
          </p:cNvPr>
          <p:cNvSpPr/>
          <p:nvPr/>
        </p:nvSpPr>
        <p:spPr>
          <a:xfrm>
            <a:off x="6208098" y="3635923"/>
            <a:ext cx="5706621" cy="2088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AE8C36-59BA-4A1B-A6A6-512786D4C243}"/>
              </a:ext>
            </a:extLst>
          </p:cNvPr>
          <p:cNvSpPr txBox="1"/>
          <p:nvPr/>
        </p:nvSpPr>
        <p:spPr>
          <a:xfrm>
            <a:off x="358520" y="5999381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Proposed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253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  <p:bldP spid="53" grpId="0"/>
      <p:bldP spid="54" grpId="0"/>
      <p:bldP spid="55" grpId="0"/>
      <p:bldP spid="56" grpId="0"/>
      <p:bldP spid="65" grpId="0" animBg="1"/>
      <p:bldP spid="67" grpId="0"/>
    </p:bldLst>
  </p:timing>
</p:sld>
</file>

<file path=ppt/theme/theme1.xml><?xml version="1.0" encoding="utf-8"?>
<a:theme xmlns:a="http://schemas.openxmlformats.org/drawingml/2006/main" name="1_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2084</Words>
  <Application>Microsoft Office PowerPoint</Application>
  <PresentationFormat>Widescreen</PresentationFormat>
  <Paragraphs>411</Paragraphs>
  <Slides>27</Slides>
  <Notes>1</Notes>
  <HiddenSlides>11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맑은 고딕</vt:lpstr>
      <vt:lpstr>맑은 고딕</vt:lpstr>
      <vt:lpstr>나눔명조</vt:lpstr>
      <vt:lpstr>Arial</vt:lpstr>
      <vt:lpstr>Calibri</vt:lpstr>
      <vt:lpstr>Cambria Math</vt:lpstr>
      <vt:lpstr>Century Gothic</vt:lpstr>
      <vt:lpstr>Times New Roman</vt:lpstr>
      <vt:lpstr>Wingdings</vt:lpstr>
      <vt:lpstr>1_Office Theme</vt:lpstr>
      <vt:lpstr>Equation</vt:lpstr>
      <vt:lpstr>KSCT Fall Meeting</vt:lpstr>
      <vt:lpstr>How Adsorption Processes Work</vt:lpstr>
      <vt:lpstr>Cyclic Operation of Adsorption Process</vt:lpstr>
      <vt:lpstr>Cyclic Operation of Adsorption Process</vt:lpstr>
      <vt:lpstr>Problem 1: CPU time</vt:lpstr>
      <vt:lpstr>Problem 2: Limited information</vt:lpstr>
      <vt:lpstr>Idea: Ideal PSA Process</vt:lpstr>
      <vt:lpstr>Idea: Ideal PSA Process</vt:lpstr>
      <vt:lpstr>Formula: Ideal PSA Process</vt:lpstr>
      <vt:lpstr>Multi-component Case: CH4/H2S/CO2 </vt:lpstr>
      <vt:lpstr>Expansion Set of The Ideal PSA Method</vt:lpstr>
      <vt:lpstr>Application to Zeolite Database</vt:lpstr>
      <vt:lpstr>Visualization for Classification</vt:lpstr>
      <vt:lpstr>Advantages of This Method</vt:lpstr>
      <vt:lpstr>Conclusion</vt:lpstr>
      <vt:lpstr>PowerPoint Presentation</vt:lpstr>
      <vt:lpstr>Validation: Ideal PSA Process</vt:lpstr>
      <vt:lpstr>Validation: Ideal PSA Process</vt:lpstr>
      <vt:lpstr>PowerPoint Presentation</vt:lpstr>
      <vt:lpstr>Application 1: CO2 Capture</vt:lpstr>
      <vt:lpstr>Application 1: CO2 Capture</vt:lpstr>
      <vt:lpstr>Application 1: CO2 Capture</vt:lpstr>
      <vt:lpstr>Application 1: CO2 Capture</vt:lpstr>
      <vt:lpstr>Application 2: MOFs for Ethane/ethylene Separation</vt:lpstr>
      <vt:lpstr>Application 3: MOFs for SF6/N2 Separation</vt:lpstr>
      <vt:lpstr>Summary</vt:lpstr>
      <vt:lpstr>Table of 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Dissertation Defense</dc:title>
  <dc:creator>Ga Seongbin</dc:creator>
  <cp:lastModifiedBy>Ga Seongbin</cp:lastModifiedBy>
  <cp:revision>18</cp:revision>
  <cp:lastPrinted>2021-09-08T15:33:33Z</cp:lastPrinted>
  <dcterms:created xsi:type="dcterms:W3CDTF">2021-07-22T14:37:16Z</dcterms:created>
  <dcterms:modified xsi:type="dcterms:W3CDTF">2021-09-08T16:03:59Z</dcterms:modified>
</cp:coreProperties>
</file>